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6858000" cx="9144000"/>
  <p:notesSz cx="6858000" cy="9144000"/>
  <p:embeddedFontLst>
    <p:embeddedFont>
      <p:font typeface="Merriweather Sans"/>
      <p:regular r:id="rId107"/>
      <p:bold r:id="rId108"/>
      <p:italic r:id="rId109"/>
      <p:boldItalic r:id="rId110"/>
    </p:embeddedFont>
    <p:embeddedFont>
      <p:font typeface="Book Antiqua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432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64213F-2A8B-4AE5-9C80-806A8F1E0F99}">
  <a:tblStyle styleId="{7D64213F-2A8B-4AE5-9C80-806A8F1E0F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F1F5"/>
          </a:solidFill>
        </a:fill>
      </a:tcStyle>
    </a:wholeTbl>
    <a:band1H>
      <a:tcTxStyle/>
      <a:tcStyle>
        <a:fill>
          <a:solidFill>
            <a:srgbClr val="CEE2EA"/>
          </a:solidFill>
        </a:fill>
      </a:tcStyle>
    </a:band1H>
    <a:band2H>
      <a:tcTxStyle/>
    </a:band2H>
    <a:band1V>
      <a:tcTxStyle/>
      <a:tcStyle>
        <a:fill>
          <a:solidFill>
            <a:srgbClr val="CEE2E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8F1F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  <a:tblStyle styleId="{A5DF56A5-1680-49A2-8022-D03EDCACBB8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29F934F-056B-4EC7-BC6C-55E17EE3948B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86FFF8C-65A7-4B14-9F6F-F1B413559BC1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432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erriweatherSans-regular.fntdata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MerriweatherSans-italic.fntdata"/><Relationship Id="rId108" Type="http://schemas.openxmlformats.org/officeDocument/2006/relationships/font" Target="fonts/MerriweatherSans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MerriweatherSans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BookAntiqua-boldItalic.fntdata"/><Relationship Id="rId18" Type="http://schemas.openxmlformats.org/officeDocument/2006/relationships/slide" Target="slides/slide12.xml"/><Relationship Id="rId113" Type="http://schemas.openxmlformats.org/officeDocument/2006/relationships/font" Target="fonts/BookAntiqua-italic.fntdata"/><Relationship Id="rId112" Type="http://schemas.openxmlformats.org/officeDocument/2006/relationships/font" Target="fonts/BookAntiqua-bold.fntdata"/><Relationship Id="rId111" Type="http://schemas.openxmlformats.org/officeDocument/2006/relationships/font" Target="fonts/BookAntiqua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Google Shape;68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8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1" name="Google Shape;1541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9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4" name="Google Shape;1624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5" name="Google Shape;1625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1" name="Google Shape;1661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2" name="Google Shape;1662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9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0" name="Google Shape;1680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1" name="Google Shape;1681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9" name="Google Shape;1699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0" name="Google Shape;1700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 type="txOverObj">
  <p:cSld name="TEXT_OVER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57225" y="0"/>
            <a:ext cx="8486775" cy="1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333500"/>
            <a:ext cx="82296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457200" y="4171950"/>
            <a:ext cx="82296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74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16.png"/><Relationship Id="rId5" Type="http://schemas.openxmlformats.org/officeDocument/2006/relationships/image" Target="../media/image15.jpg"/><Relationship Id="rId6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png"/><Relationship Id="rId4" Type="http://schemas.openxmlformats.org/officeDocument/2006/relationships/image" Target="../media/image7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6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70.png"/><Relationship Id="rId6" Type="http://schemas.openxmlformats.org/officeDocument/2006/relationships/image" Target="../media/image5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/Relationships>
</file>

<file path=ppt/slides/_rels/slide9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hyperlink" Target="mailto:kiran.talele@spit.ac.in" TargetMode="External"/><Relationship Id="rId4" Type="http://schemas.openxmlformats.org/officeDocument/2006/relationships/hyperlink" Target="mailto:ktvtalele@gmail.com" TargetMode="External"/><Relationship Id="rId9" Type="http://schemas.openxmlformats.org/officeDocument/2006/relationships/hyperlink" Target="http://www.facebook.com/Kiran-Talele-1711929555720263" TargetMode="External"/><Relationship Id="rId5" Type="http://schemas.openxmlformats.org/officeDocument/2006/relationships/image" Target="../media/image64.png"/><Relationship Id="rId6" Type="http://schemas.openxmlformats.org/officeDocument/2006/relationships/image" Target="../media/image69.jpg"/><Relationship Id="rId7" Type="http://schemas.openxmlformats.org/officeDocument/2006/relationships/image" Target="../media/image72.png"/><Relationship Id="rId8" Type="http://schemas.openxmlformats.org/officeDocument/2006/relationships/hyperlink" Target="https://www.linkedin.com/in/k-t-v-tale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0" y="-152400"/>
            <a:ext cx="9144000" cy="6858000"/>
            <a:chOff x="-76200" y="-197024"/>
            <a:chExt cx="9144000" cy="6858000"/>
          </a:xfrm>
        </p:grpSpPr>
        <p:pic>
          <p:nvPicPr>
            <p:cNvPr id="105" name="Google Shape;10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6200" y="-197024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1840" y="1282849"/>
              <a:ext cx="2533650" cy="56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5"/>
          <p:cNvSpPr/>
          <p:nvPr/>
        </p:nvSpPr>
        <p:spPr>
          <a:xfrm>
            <a:off x="1652588" y="552450"/>
            <a:ext cx="6500812" cy="2647950"/>
          </a:xfrm>
          <a:prstGeom prst="horizontalScroll">
            <a:avLst>
              <a:gd fmla="val 12500" name="adj"/>
            </a:avLst>
          </a:prstGeom>
          <a:solidFill>
            <a:srgbClr val="FDE9D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6858000"/>
            <a:ext cx="9144000" cy="304800"/>
            <a:chOff x="0" y="4128"/>
            <a:chExt cx="5760" cy="192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4128"/>
              <a:ext cx="576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880" y="4128"/>
              <a:ext cx="288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20"/>
                <a:buFont typeface="Noto Sans Symbols"/>
                <a:buNone/>
              </a:pPr>
              <a:r>
                <a:t/>
              </a:r>
              <a:endParaRPr b="1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2414588" y="1219200"/>
            <a:ext cx="54864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Enhancement by Histogram Processing </a:t>
            </a:r>
            <a:endParaRPr b="1" i="0" sz="4000" u="none" cap="none" strike="noStrike">
              <a:solidFill>
                <a:srgbClr val="FF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3200400" y="4475163"/>
            <a:ext cx="56388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</a:pPr>
            <a:r>
              <a:rPr b="1" i="0" lang="en-US" sz="36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  <a:p>
            <a:pPr indent="-342900" lvl="0" marL="34290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  </a:t>
            </a:r>
            <a:r>
              <a:rPr b="1" i="0" lang="en-US" sz="36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99 870 30 881</a:t>
            </a:r>
            <a:endParaRPr b="1" i="0" sz="24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52388"/>
            <a:ext cx="4419600" cy="67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 rotWithShape="1">
          <a:blip r:embed="rId4">
            <a:alphaModFix/>
          </a:blip>
          <a:srcRect b="0" l="41861" r="0" t="0"/>
          <a:stretch/>
        </p:blipFill>
        <p:spPr>
          <a:xfrm>
            <a:off x="2133600" y="76200"/>
            <a:ext cx="2514600" cy="6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4953000" y="136525"/>
            <a:ext cx="22098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 Image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4953000" y="1684338"/>
            <a:ext cx="22098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Bright Image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4953000" y="3500438"/>
            <a:ext cx="22098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4979988" y="3962400"/>
            <a:ext cx="1878012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Quality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 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5029200" y="5329238"/>
            <a:ext cx="3124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Wide contrast</a:t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5029200" y="5710238"/>
            <a:ext cx="292258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Quality Image  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114"/>
          <p:cNvGrpSpPr/>
          <p:nvPr/>
        </p:nvGrpSpPr>
        <p:grpSpPr>
          <a:xfrm>
            <a:off x="0" y="0"/>
            <a:ext cx="9144000" cy="474663"/>
            <a:chOff x="0" y="0"/>
            <a:chExt cx="9144000" cy="356236"/>
          </a:xfrm>
        </p:grpSpPr>
        <p:sp>
          <p:nvSpPr>
            <p:cNvPr id="1735" name="Google Shape;1735;p114"/>
            <p:cNvSpPr/>
            <p:nvPr/>
          </p:nvSpPr>
          <p:spPr>
            <a:xfrm>
              <a:off x="0" y="0"/>
              <a:ext cx="9144000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14"/>
            <p:cNvSpPr/>
            <p:nvPr/>
          </p:nvSpPr>
          <p:spPr>
            <a:xfrm rot="10800000">
              <a:off x="8837613" y="73868"/>
              <a:ext cx="306387" cy="228753"/>
            </a:xfrm>
            <a:prstGeom prst="triangle">
              <a:avLst>
                <a:gd fmla="val 0" name="adj"/>
              </a:avLst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7" name="Google Shape;1737;p114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38" name="Google Shape;1738;p114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739" name="Google Shape;1739;p114"/>
          <p:cNvGrpSpPr/>
          <p:nvPr/>
        </p:nvGrpSpPr>
        <p:grpSpPr>
          <a:xfrm rot="10800000">
            <a:off x="-196850" y="6383338"/>
            <a:ext cx="9340850" cy="376238"/>
            <a:chOff x="0" y="73868"/>
            <a:chExt cx="9340850" cy="282368"/>
          </a:xfrm>
        </p:grpSpPr>
        <p:sp>
          <p:nvSpPr>
            <p:cNvPr id="1740" name="Google Shape;1740;p114"/>
            <p:cNvSpPr/>
            <p:nvPr/>
          </p:nvSpPr>
          <p:spPr>
            <a:xfrm>
              <a:off x="98425" y="73868"/>
              <a:ext cx="9144000" cy="108419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14"/>
            <p:cNvSpPr/>
            <p:nvPr/>
          </p:nvSpPr>
          <p:spPr>
            <a:xfrm rot="10800000">
              <a:off x="9034462" y="73868"/>
              <a:ext cx="306388" cy="228754"/>
            </a:xfrm>
            <a:prstGeom prst="triangle">
              <a:avLst>
                <a:gd fmla="val 0" name="adj"/>
              </a:avLst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42" name="Google Shape;1742;p114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3" name="Google Shape;1743;p114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1744" name="Google Shape;1744;p114"/>
          <p:cNvSpPr txBox="1"/>
          <p:nvPr/>
        </p:nvSpPr>
        <p:spPr>
          <a:xfrm>
            <a:off x="1917700" y="3657600"/>
            <a:ext cx="51752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14"/>
          <p:cNvSpPr/>
          <p:nvPr/>
        </p:nvSpPr>
        <p:spPr>
          <a:xfrm>
            <a:off x="76200" y="304800"/>
            <a:ext cx="9048750" cy="623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Kiran TALELE 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Associate Professor in Electronics &amp; Telecommunication Engineering Department of Bharatiya Vidya Bhavans’ Sardar Patel Institute of Technology, Mumbai with 33+ years experience in Academics.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Dean of Students, Alumni and External Relations at Sardar Patel Institute of Technology, Andheri Mumbai.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He is also a Head of  Sardar Patel Technology Business Incubator, Mumbai.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 area of research is Digital Signal &amp; Image Processing, Computer Vision, Machine Learning and Multimedia System Design.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published 85+ research papers at various national &amp; international refereed conferences and journals.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filed published 25+ patents at Indian Patent Office. One patent is granted in 2021.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Treasurer of IEEE Bombay Section and Mentor for Startup Incubation &amp; Intellectual Asset Creation.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recipient of P.R. Bapat IEEE Bombay Section Outstanding Volunteer Award 2019.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457200" y="-76200"/>
            <a:ext cx="861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</a:rPr>
              <a:t> Image Enhancement by Histogram Processing :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533400" y="1066800"/>
            <a:ext cx="8305800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Histogram of dark image, bright image and low contrast image is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narrow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533400" y="2398713"/>
            <a:ext cx="8305800" cy="206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This can be done by adjusting the Probability Density Function (PDF) of the original Histogram of the image so that the Probability spreads equally</a:t>
            </a:r>
            <a:endParaRPr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248" name="Google Shape;248;p2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041" l="0" r="0" t="14041"/>
          <a:stretch/>
        </p:blipFill>
        <p:spPr>
          <a:xfrm>
            <a:off x="457200" y="731838"/>
            <a:ext cx="8229600" cy="5135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56" name="Google Shape;256;p26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257" name="Google Shape;257;p2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44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259" name="Google Shape;259;p26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4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0" name="Google Shape;260;p26"/>
          <p:cNvSpPr txBox="1"/>
          <p:nvPr/>
        </p:nvSpPr>
        <p:spPr>
          <a:xfrm>
            <a:off x="304800" y="0"/>
            <a:ext cx="1981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533400" y="604838"/>
            <a:ext cx="8305800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 Histogram Processing involves the modification of input image histogram to increase the dynamic range of  gray values</a:t>
            </a:r>
            <a:endParaRPr/>
          </a:p>
        </p:txBody>
      </p:sp>
      <p:grpSp>
        <p:nvGrpSpPr>
          <p:cNvPr id="266" name="Google Shape;266;p27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267" name="Google Shape;267;p27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" name="Google Shape;268;p27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9" name="Google Shape;269;p27"/>
          <p:cNvSpPr txBox="1"/>
          <p:nvPr/>
        </p:nvSpPr>
        <p:spPr>
          <a:xfrm>
            <a:off x="533400" y="2392363"/>
            <a:ext cx="8305800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 This improves the visual quality of image on display device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228600" y="304800"/>
            <a:ext cx="800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[1]  Histogram Equalization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304800" y="1066800"/>
            <a:ext cx="8458200" cy="144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50888" lvl="0" marL="7508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 Equalization Tx  increases dynamic range of  gray levels of input image so that they are evenly distributed.</a:t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>
            <a:off x="381000" y="2732088"/>
            <a:ext cx="8382000" cy="1077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79450" lvl="0" marL="67945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imes New Roman"/>
              <a:buAutoNum type="romanLcParenBoth" startAt="2"/>
            </a:pPr>
            <a:r>
              <a:rPr b="0" i="0" lang="en-US" sz="32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histogram of the output image is almost uniform over the entire range of gray levels. </a:t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381000" y="3992563"/>
            <a:ext cx="8382000" cy="206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79450" lvl="0" marL="6794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</a:t>
            </a:r>
            <a:r>
              <a:rPr b="0" i="0" lang="en-US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 </a:t>
            </a:r>
            <a:r>
              <a:rPr b="0" i="0" lang="en-US" sz="32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Histogram Equalization, output image is obtained by mapping each pixel with value rk in the input image into a corresponding pixel with value Sk in the output image.</a:t>
            </a:r>
            <a:endParaRPr/>
          </a:p>
        </p:txBody>
      </p:sp>
      <p:grpSp>
        <p:nvGrpSpPr>
          <p:cNvPr id="278" name="Google Shape;278;p28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279" name="Google Shape;279;p2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" name="Google Shape;280;p2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657225" y="304800"/>
            <a:ext cx="8486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Histogram Equalisation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457200" y="1333500"/>
            <a:ext cx="8229600" cy="4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The formula for histogram 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latin typeface="Arial"/>
                <a:ea typeface="Arial"/>
                <a:cs typeface="Arial"/>
                <a:sym typeface="Arial"/>
              </a:rPr>
              <a:t>equalisation is given where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	input intensity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	processed intensity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	the intensity range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	(e.g 0.0 – 1.0)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	the frequency of intensity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	the sum of all frequencies</a:t>
            </a:r>
            <a:endParaRPr/>
          </a:p>
          <a:p>
            <a:pPr indent="-1079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9"/>
          <p:cNvGrpSpPr/>
          <p:nvPr/>
        </p:nvGrpSpPr>
        <p:grpSpPr>
          <a:xfrm>
            <a:off x="6097588" y="1487488"/>
            <a:ext cx="2825750" cy="3770312"/>
            <a:chOff x="3641" y="1923"/>
            <a:chExt cx="1780" cy="2171"/>
          </a:xfrm>
        </p:grpSpPr>
        <p:sp>
          <p:nvSpPr>
            <p:cNvPr id="289" name="Google Shape;289;p29"/>
            <p:cNvSpPr/>
            <p:nvPr/>
          </p:nvSpPr>
          <p:spPr>
            <a:xfrm>
              <a:off x="3641" y="1923"/>
              <a:ext cx="1780" cy="217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0" name="Google Shape;290;p29"/>
            <p:cNvGrpSpPr/>
            <p:nvPr/>
          </p:nvGrpSpPr>
          <p:grpSpPr>
            <a:xfrm>
              <a:off x="3691" y="1936"/>
              <a:ext cx="1693" cy="1247"/>
              <a:chOff x="3720" y="1935"/>
              <a:chExt cx="1693" cy="1247"/>
            </a:xfrm>
          </p:grpSpPr>
          <p:pic>
            <p:nvPicPr>
              <p:cNvPr id="291" name="Google Shape;291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20" y="1935"/>
                <a:ext cx="1340" cy="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58" y="2350"/>
                <a:ext cx="1355" cy="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93" name="Google Shape;29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3487738"/>
            <a:ext cx="2019300" cy="12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9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295" name="Google Shape;295;p29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" name="Google Shape;296;p29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457200" y="2286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Q1 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Given input image F, Apply Histogram   </a:t>
            </a:r>
            <a:br>
              <a:rPr b="1" lang="en-US" sz="2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       Equalization Tx and obtain new image</a:t>
            </a:r>
            <a:endParaRPr/>
          </a:p>
        </p:txBody>
      </p:sp>
      <p:sp>
        <p:nvSpPr>
          <p:cNvPr id="302" name="Google Shape;302;p30"/>
          <p:cNvSpPr txBox="1"/>
          <p:nvPr/>
        </p:nvSpPr>
        <p:spPr>
          <a:xfrm>
            <a:off x="381000" y="1371600"/>
            <a:ext cx="8305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F(x,y) =  |  x – y |  </a:t>
            </a: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 x,y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0,1,2,3,4,5,6,7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429000"/>
            <a:ext cx="3636963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304800" y="2540000"/>
            <a:ext cx="406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  Tx is defined as,</a:t>
            </a:r>
            <a:endParaRPr/>
          </a:p>
        </p:txBody>
      </p:sp>
      <p:grpSp>
        <p:nvGrpSpPr>
          <p:cNvPr id="306" name="Google Shape;306;p30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07" name="Google Shape;307;p30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8" name="Google Shape;308;p30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/>
        </p:nvSpPr>
        <p:spPr>
          <a:xfrm>
            <a:off x="381000" y="152400"/>
            <a:ext cx="830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F(x,y) =  |  x – y |  for  x,y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0,1,2,3,4,5,6,7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5" name="Google Shape;315;p31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16" name="Google Shape;316;p31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7" name="Google Shape;317;p31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18" name="Google Shape;318;p31"/>
          <p:cNvGraphicFramePr/>
          <p:nvPr/>
        </p:nvGraphicFramePr>
        <p:xfrm>
          <a:off x="1524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9" name="Google Shape;319;p31"/>
          <p:cNvCxnSpPr/>
          <p:nvPr/>
        </p:nvCxnSpPr>
        <p:spPr>
          <a:xfrm>
            <a:off x="990600" y="1447800"/>
            <a:ext cx="533400" cy="457200"/>
          </a:xfrm>
          <a:prstGeom prst="straightConnector1">
            <a:avLst/>
          </a:prstGeom>
          <a:noFill/>
          <a:ln cap="flat" cmpd="sng" w="381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31"/>
          <p:cNvSpPr/>
          <p:nvPr/>
        </p:nvSpPr>
        <p:spPr>
          <a:xfrm>
            <a:off x="762000" y="1447800"/>
            <a:ext cx="4111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1219200" y="1219200"/>
            <a:ext cx="3905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752600" y="1290638"/>
            <a:ext cx="52911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0        1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2        3        4       5        6       7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990600" y="1900238"/>
            <a:ext cx="341313" cy="4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/>
        </p:nvSpPr>
        <p:spPr>
          <a:xfrm>
            <a:off x="381000" y="152400"/>
            <a:ext cx="830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F(x,y) =  |  x – y |  for  x,y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0,1,2,3,4,5,6,7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0" name="Google Shape;330;p32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31" name="Google Shape;331;p32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2" name="Google Shape;332;p32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33" name="Google Shape;333;p32"/>
          <p:cNvGraphicFramePr/>
          <p:nvPr/>
        </p:nvGraphicFramePr>
        <p:xfrm>
          <a:off x="1524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34" name="Google Shape;334;p32"/>
          <p:cNvCxnSpPr/>
          <p:nvPr/>
        </p:nvCxnSpPr>
        <p:spPr>
          <a:xfrm>
            <a:off x="990600" y="1447800"/>
            <a:ext cx="533400" cy="457200"/>
          </a:xfrm>
          <a:prstGeom prst="straightConnector1">
            <a:avLst/>
          </a:prstGeom>
          <a:noFill/>
          <a:ln cap="flat" cmpd="sng" w="381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32"/>
          <p:cNvSpPr/>
          <p:nvPr/>
        </p:nvSpPr>
        <p:spPr>
          <a:xfrm>
            <a:off x="762000" y="1447800"/>
            <a:ext cx="4111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1219200" y="1219200"/>
            <a:ext cx="3905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1752600" y="1290638"/>
            <a:ext cx="52911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0        1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2        3        4       5        6       7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990600" y="1900238"/>
            <a:ext cx="341313" cy="4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/>
        </p:nvSpPr>
        <p:spPr>
          <a:xfrm>
            <a:off x="381000" y="152400"/>
            <a:ext cx="830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F(x,y) =  |  x – y |  for  x,y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0,1,2,3,4,5,6,7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44" name="Google Shape;344;p3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5" name="Google Shape;345;p33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46" name="Google Shape;346;p33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7" name="Google Shape;347;p33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48" name="Google Shape;348;p33"/>
          <p:cNvGraphicFramePr/>
          <p:nvPr/>
        </p:nvGraphicFramePr>
        <p:xfrm>
          <a:off x="1524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49" name="Google Shape;349;p33"/>
          <p:cNvCxnSpPr/>
          <p:nvPr/>
        </p:nvCxnSpPr>
        <p:spPr>
          <a:xfrm>
            <a:off x="990600" y="1447800"/>
            <a:ext cx="533400" cy="457200"/>
          </a:xfrm>
          <a:prstGeom prst="straightConnector1">
            <a:avLst/>
          </a:prstGeom>
          <a:noFill/>
          <a:ln cap="flat" cmpd="sng" w="381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3"/>
          <p:cNvSpPr/>
          <p:nvPr/>
        </p:nvSpPr>
        <p:spPr>
          <a:xfrm>
            <a:off x="762000" y="1447800"/>
            <a:ext cx="4111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1219200" y="1219200"/>
            <a:ext cx="3905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1752600" y="1290638"/>
            <a:ext cx="52911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0        1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2        3        4       5        6       7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990600" y="1900238"/>
            <a:ext cx="341313" cy="4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361950" y="685800"/>
            <a:ext cx="89344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@ Bharatiya Vidya Bhavans’ Sardar Patel Institute of Technology Andheri(w) Mumbai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0" lang="en-US" sz="18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Associate Professor,</a:t>
            </a:r>
            <a:r>
              <a:rPr b="0" i="0" lang="en-US" sz="18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Electronics Engineering Department (1997)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Dean, </a:t>
            </a:r>
            <a:r>
              <a:rPr b="0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Students, Alumni &amp; External Relations (2022)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@ Sardar Patel Technology Business Incubator(SP-TBI),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  Funded by Department of Science &amp; Technology(DST),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  Govt. of India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 Head</a:t>
            </a:r>
            <a:r>
              <a:rPr b="0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, Academic Relations  (2015)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@ IEEE Bombay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Treasurer (2020)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Executive Committee Member  (2015)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1C1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1C1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381000" y="220663"/>
            <a:ext cx="6629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3923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20" name="Google Shape;120;p16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21" name="Google Shape;121;p1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44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228600" y="6376988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23" name="Google Shape;123;p16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4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/>
        </p:nvSpPr>
        <p:spPr>
          <a:xfrm>
            <a:off x="381000" y="152400"/>
            <a:ext cx="830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F(x,y) =  |  x – y |  for  x,y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0,1,2,3,4,5,6,7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0" name="Google Shape;360;p34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61" name="Google Shape;361;p34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2" name="Google Shape;362;p34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63" name="Google Shape;363;p34"/>
          <p:cNvGraphicFramePr/>
          <p:nvPr/>
        </p:nvGraphicFramePr>
        <p:xfrm>
          <a:off x="1524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64" name="Google Shape;364;p34"/>
          <p:cNvCxnSpPr/>
          <p:nvPr/>
        </p:nvCxnSpPr>
        <p:spPr>
          <a:xfrm>
            <a:off x="990600" y="1447800"/>
            <a:ext cx="533400" cy="457200"/>
          </a:xfrm>
          <a:prstGeom prst="straightConnector1">
            <a:avLst/>
          </a:prstGeom>
          <a:noFill/>
          <a:ln cap="flat" cmpd="sng" w="381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34"/>
          <p:cNvSpPr/>
          <p:nvPr/>
        </p:nvSpPr>
        <p:spPr>
          <a:xfrm>
            <a:off x="762000" y="1447800"/>
            <a:ext cx="4111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1219200" y="1219200"/>
            <a:ext cx="3905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1752600" y="1290638"/>
            <a:ext cx="52911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0        1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2        3        4       5        6       7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990600" y="1900238"/>
            <a:ext cx="341313" cy="4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/>
        </p:nvSpPr>
        <p:spPr>
          <a:xfrm>
            <a:off x="381000" y="152400"/>
            <a:ext cx="830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F(x,y) =  |  x – y |  for  x,y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0,1,2,3,4,5,6,7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74" name="Google Shape;374;p3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5" name="Google Shape;375;p35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76" name="Google Shape;376;p3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Google Shape;377;p3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78" name="Google Shape;378;p35"/>
          <p:cNvGraphicFramePr/>
          <p:nvPr/>
        </p:nvGraphicFramePr>
        <p:xfrm>
          <a:off x="1524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FF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>
                          <a:solidFill>
                            <a:srgbClr val="97480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79" name="Google Shape;379;p35"/>
          <p:cNvCxnSpPr/>
          <p:nvPr/>
        </p:nvCxnSpPr>
        <p:spPr>
          <a:xfrm>
            <a:off x="990600" y="1447800"/>
            <a:ext cx="533400" cy="457200"/>
          </a:xfrm>
          <a:prstGeom prst="straightConnector1">
            <a:avLst/>
          </a:prstGeom>
          <a:noFill/>
          <a:ln cap="flat" cmpd="sng" w="381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35"/>
          <p:cNvSpPr/>
          <p:nvPr/>
        </p:nvSpPr>
        <p:spPr>
          <a:xfrm>
            <a:off x="762000" y="1447800"/>
            <a:ext cx="4111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1219200" y="1219200"/>
            <a:ext cx="3905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1752600" y="1290638"/>
            <a:ext cx="52911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0        1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2        3        4       5        6       7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990600" y="1900238"/>
            <a:ext cx="341313" cy="4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l">
              <a:lnSpc>
                <a:spcPct val="161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89" name="Google Shape;389;p36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390" name="Google Shape;390;p36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1" name="Google Shape;391;p36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92" name="Google Shape;392;p36"/>
          <p:cNvGraphicFramePr/>
          <p:nvPr/>
        </p:nvGraphicFramePr>
        <p:xfrm>
          <a:off x="304800" y="13411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66"/>
                        </a:buClr>
                        <a:buSzPts val="2800"/>
                        <a:buFont typeface="Calibri"/>
                        <a:buNone/>
                      </a:pPr>
                      <a:r>
                        <a:rPr b="1" i="0" lang="en-US" sz="2800">
                          <a:solidFill>
                            <a:srgbClr val="660066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3" name="Google Shape;393;p36"/>
          <p:cNvGraphicFramePr/>
          <p:nvPr/>
        </p:nvGraphicFramePr>
        <p:xfrm>
          <a:off x="5486400" y="1200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600200"/>
                <a:gridCol w="1447800"/>
              </a:tblGrid>
              <a:tr h="67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INPUT</a:t>
                      </a:r>
                      <a:r>
                        <a:rPr b="1" lang="en-US" sz="2000"/>
                        <a:t>  </a:t>
                      </a:r>
                      <a:r>
                        <a:rPr b="1" lang="en-US" sz="3200"/>
                        <a:t>r</a:t>
                      </a:r>
                      <a:r>
                        <a:rPr b="1" baseline="-25000" lang="en-US" sz="3200"/>
                        <a:t>k</a:t>
                      </a:r>
                      <a:endParaRPr b="1" sz="32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Freq.</a:t>
                      </a:r>
                      <a:r>
                        <a:rPr b="1" lang="en-US" sz="2400"/>
                        <a:t>  </a:t>
                      </a:r>
                      <a:r>
                        <a:rPr b="1" lang="en-US" sz="2800"/>
                        <a:t>Nr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14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12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10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8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394" name="Google Shape;394;p36"/>
          <p:cNvSpPr txBox="1"/>
          <p:nvPr/>
        </p:nvSpPr>
        <p:spPr>
          <a:xfrm>
            <a:off x="5689600" y="533400"/>
            <a:ext cx="3378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Frequency Table</a:t>
            </a:r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1270000" y="609600"/>
            <a:ext cx="3378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Image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/>
          <p:nvPr>
            <p:ph idx="1" type="body"/>
          </p:nvPr>
        </p:nvSpPr>
        <p:spPr>
          <a:xfrm>
            <a:off x="4572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Step-1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:  Equalize Histogram </a:t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573088" y="1698625"/>
            <a:ext cx="7672387" cy="1806575"/>
            <a:chOff x="3465" y="5649"/>
            <a:chExt cx="6000" cy="1764"/>
          </a:xfrm>
        </p:grpSpPr>
        <p:cxnSp>
          <p:nvCxnSpPr>
            <p:cNvPr id="402" name="Google Shape;402;p37"/>
            <p:cNvCxnSpPr/>
            <p:nvPr/>
          </p:nvCxnSpPr>
          <p:spPr>
            <a:xfrm>
              <a:off x="346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3" name="Google Shape;403;p37"/>
            <p:cNvGrpSpPr/>
            <p:nvPr/>
          </p:nvGrpSpPr>
          <p:grpSpPr>
            <a:xfrm>
              <a:off x="5038" y="5649"/>
              <a:ext cx="2819" cy="1764"/>
              <a:chOff x="5038" y="6154"/>
              <a:chExt cx="2819" cy="1764"/>
            </a:xfrm>
          </p:grpSpPr>
          <p:sp>
            <p:nvSpPr>
              <p:cNvPr id="404" name="Google Shape;404;p37"/>
              <p:cNvSpPr/>
              <p:nvPr/>
            </p:nvSpPr>
            <p:spPr>
              <a:xfrm>
                <a:off x="5038" y="6154"/>
                <a:ext cx="2819" cy="1276"/>
              </a:xfrm>
              <a:prstGeom prst="roundRect">
                <a:avLst>
                  <a:gd fmla="val 16667" name="adj"/>
                </a:avLst>
              </a:prstGeom>
              <a:solidFill>
                <a:srgbClr val="FBD4B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Histogram Eualization </a:t>
                </a:r>
                <a:r>
                  <a:rPr b="0" i="0" lang="en-US" sz="3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</a:t>
                </a:r>
                <a:r>
                  <a:rPr b="1" i="0" lang="en-US" sz="3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1" baseline="-25000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b="1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T (</a:t>
                </a:r>
                <a:r>
                  <a:rPr b="1" i="0" lang="en-US" sz="32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r>
                  <a:rPr b="1" baseline="-25000" i="0" lang="en-US" sz="32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</a:t>
                </a:r>
                <a:r>
                  <a:rPr b="1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b="1" i="0" sz="5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6180" y="7429"/>
                <a:ext cx="495" cy="489"/>
              </a:xfrm>
              <a:prstGeom prst="downArrow">
                <a:avLst>
                  <a:gd fmla="val 50000" name="adj1"/>
                  <a:gd fmla="val 25759" name="adj2"/>
                </a:avLst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7"/>
              <p:cNvSpPr txBox="1"/>
              <p:nvPr/>
            </p:nvSpPr>
            <p:spPr>
              <a:xfrm rot="5400000">
                <a:off x="6209" y="7514"/>
                <a:ext cx="426" cy="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407" name="Google Shape;407;p37"/>
            <p:cNvCxnSpPr/>
            <p:nvPr/>
          </p:nvCxnSpPr>
          <p:spPr>
            <a:xfrm>
              <a:off x="787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8" name="Google Shape;408;p37"/>
          <p:cNvSpPr/>
          <p:nvPr/>
        </p:nvSpPr>
        <p:spPr>
          <a:xfrm>
            <a:off x="6789738" y="1058863"/>
            <a:ext cx="763587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baseline="-2500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3683000"/>
            <a:ext cx="3759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/>
          <p:nvPr/>
        </p:nvSpPr>
        <p:spPr>
          <a:xfrm>
            <a:off x="1143000" y="1143000"/>
            <a:ext cx="763588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38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18" name="Google Shape;418;p38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Google Shape;423;p39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24" name="Google Shape;424;p39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40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30" name="Google Shape;430;p40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Google Shape;435;p41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36" name="Google Shape;436;p41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42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42" name="Google Shape;442;p42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43" name="Google Shape;443;p42"/>
          <p:cNvGraphicFramePr/>
          <p:nvPr/>
        </p:nvGraphicFramePr>
        <p:xfrm>
          <a:off x="306388" y="666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49" name="Google Shape;449;p43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457200" y="762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Image Histogram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457200" y="838200"/>
            <a:ext cx="86868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84807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984807"/>
                </a:solidFill>
                <a:latin typeface="Arial"/>
                <a:ea typeface="Arial"/>
                <a:cs typeface="Arial"/>
                <a:sym typeface="Arial"/>
              </a:rPr>
              <a:t>The Histogram of an image is a Graph of Gray Value Vs Frequency of Gray Value in the image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It gives the distribution of grey levels in the image.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erriweather Sans"/>
              <a:buNone/>
            </a:pPr>
            <a:r>
              <a:rPr lang="en-US" sz="2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Histogram provides a global description of the appearance of an image. Information obtained from histogram is very large in quality.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17"/>
          <p:cNvGrpSpPr/>
          <p:nvPr/>
        </p:nvGrpSpPr>
        <p:grpSpPr>
          <a:xfrm>
            <a:off x="1454150" y="3886200"/>
            <a:ext cx="5708650" cy="2978150"/>
            <a:chOff x="753" y="1783"/>
            <a:chExt cx="3894" cy="1918"/>
          </a:xfrm>
        </p:grpSpPr>
        <p:pic>
          <p:nvPicPr>
            <p:cNvPr id="132" name="Google Shape;13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" y="1783"/>
              <a:ext cx="3704" cy="1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7"/>
            <p:cNvSpPr txBox="1"/>
            <p:nvPr/>
          </p:nvSpPr>
          <p:spPr>
            <a:xfrm>
              <a:off x="2429" y="3465"/>
              <a:ext cx="957" cy="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Grey Levels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 rot="-5400000">
              <a:off x="414" y="2380"/>
              <a:ext cx="92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Frequencies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9240838" y="550863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p44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5" name="Google Shape;455;p4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Google Shape;460;p45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1" name="Google Shape;461;p45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Google Shape;466;p46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7" name="Google Shape;467;p46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68" name="Google Shape;468;p46"/>
          <p:cNvGraphicFramePr/>
          <p:nvPr/>
        </p:nvGraphicFramePr>
        <p:xfrm>
          <a:off x="304800" y="666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3" name="Google Shape;473;p47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74" name="Google Shape;474;p47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75" name="Google Shape;475;p47"/>
          <p:cNvGraphicFramePr/>
          <p:nvPr/>
        </p:nvGraphicFramePr>
        <p:xfrm>
          <a:off x="304800" y="666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81" name="Google Shape;481;p48"/>
          <p:cNvGraphicFramePr/>
          <p:nvPr/>
        </p:nvGraphicFramePr>
        <p:xfrm>
          <a:off x="325438" y="6715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49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87" name="Google Shape;487;p49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50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93" name="Google Shape;493;p50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" name="Google Shape;498;p51"/>
          <p:cNvGraphicFramePr/>
          <p:nvPr/>
        </p:nvGraphicFramePr>
        <p:xfrm>
          <a:off x="304800" y="66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1132800"/>
                <a:gridCol w="1334175"/>
                <a:gridCol w="1352550"/>
                <a:gridCol w="1447800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Norm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rk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Nr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1/7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0.219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0.344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2/7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0.187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0.531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3/7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0.156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0.687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4/7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0.125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0.812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5/7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0.094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0.906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6/7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0.063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0.969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0.031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748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99" name="Google Shape;499;p51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4" name="Google Shape;504;p52"/>
          <p:cNvGraphicFramePr/>
          <p:nvPr/>
        </p:nvGraphicFramePr>
        <p:xfrm>
          <a:off x="533400" y="76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57275"/>
                <a:gridCol w="2133600"/>
              </a:tblGrid>
              <a:tr h="82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rk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S</a:t>
                      </a:r>
                      <a:r>
                        <a:rPr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05" name="Google Shape;505;p52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506" name="Google Shape;506;p52"/>
          <p:cNvGraphicFramePr/>
          <p:nvPr/>
        </p:nvGraphicFramePr>
        <p:xfrm>
          <a:off x="5105400" y="76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239425"/>
                <a:gridCol w="2341975"/>
              </a:tblGrid>
              <a:tr h="91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r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5,6,7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</a:tbl>
          </a:graphicData>
        </a:graphic>
      </p:graphicFrame>
      <p:sp>
        <p:nvSpPr>
          <p:cNvPr id="507" name="Google Shape;507;p52"/>
          <p:cNvSpPr/>
          <p:nvPr/>
        </p:nvSpPr>
        <p:spPr>
          <a:xfrm>
            <a:off x="3962400" y="2514600"/>
            <a:ext cx="10668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77933C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2"/>
          <p:cNvSpPr txBox="1"/>
          <p:nvPr/>
        </p:nvSpPr>
        <p:spPr>
          <a:xfrm>
            <a:off x="504825" y="85725"/>
            <a:ext cx="3378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Table</a:t>
            </a:r>
            <a:endParaRPr/>
          </a:p>
        </p:txBody>
      </p:sp>
      <p:sp>
        <p:nvSpPr>
          <p:cNvPr id="509" name="Google Shape;509;p52"/>
          <p:cNvSpPr txBox="1"/>
          <p:nvPr/>
        </p:nvSpPr>
        <p:spPr>
          <a:xfrm>
            <a:off x="5156200" y="76200"/>
            <a:ext cx="3759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Transformation Table</a:t>
            </a:r>
            <a:endParaRPr/>
          </a:p>
        </p:txBody>
      </p:sp>
      <p:graphicFrame>
        <p:nvGraphicFramePr>
          <p:cNvPr id="510" name="Google Shape;510;p52"/>
          <p:cNvGraphicFramePr/>
          <p:nvPr/>
        </p:nvGraphicFramePr>
        <p:xfrm>
          <a:off x="5106988" y="763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239425"/>
                <a:gridCol w="2341975"/>
              </a:tblGrid>
              <a:tr h="91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r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5,6,7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ABF8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6" name="Google Shape;516;p53"/>
          <p:cNvGraphicFramePr/>
          <p:nvPr/>
        </p:nvGraphicFramePr>
        <p:xfrm>
          <a:off x="533400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7" name="Google Shape;517;p53"/>
          <p:cNvGraphicFramePr/>
          <p:nvPr/>
        </p:nvGraphicFramePr>
        <p:xfrm>
          <a:off x="5257800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04EB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8" name="Google Shape;518;p53"/>
          <p:cNvSpPr txBox="1"/>
          <p:nvPr/>
        </p:nvSpPr>
        <p:spPr>
          <a:xfrm>
            <a:off x="1270000" y="6396038"/>
            <a:ext cx="3378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Image</a:t>
            </a:r>
            <a:endParaRPr/>
          </a:p>
        </p:txBody>
      </p:sp>
      <p:sp>
        <p:nvSpPr>
          <p:cNvPr id="519" name="Google Shape;519;p53"/>
          <p:cNvSpPr txBox="1"/>
          <p:nvPr/>
        </p:nvSpPr>
        <p:spPr>
          <a:xfrm>
            <a:off x="5156200" y="6334125"/>
            <a:ext cx="40640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Equalized Output Image</a:t>
            </a:r>
            <a:endParaRPr/>
          </a:p>
        </p:txBody>
      </p:sp>
      <p:graphicFrame>
        <p:nvGraphicFramePr>
          <p:cNvPr id="520" name="Google Shape;520;p53"/>
          <p:cNvGraphicFramePr/>
          <p:nvPr/>
        </p:nvGraphicFramePr>
        <p:xfrm>
          <a:off x="5257800" y="76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239425"/>
                <a:gridCol w="2341975"/>
              </a:tblGrid>
              <a:tr h="79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r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5,6,7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sp>
        <p:nvSpPr>
          <p:cNvPr id="521" name="Google Shape;521;p53"/>
          <p:cNvSpPr txBox="1"/>
          <p:nvPr>
            <p:ph idx="1" type="body"/>
          </p:nvPr>
        </p:nvSpPr>
        <p:spPr>
          <a:xfrm>
            <a:off x="177800" y="228600"/>
            <a:ext cx="508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Step-2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: 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Find Output Image</a:t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203200" y="977900"/>
            <a:ext cx="49022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Replace every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the  corresponding value of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i="0" sz="3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457200" y="76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Image Histogram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914400"/>
            <a:ext cx="7924800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1057275" y="5334000"/>
            <a:ext cx="71882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Histograms: only statistical information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 indication of pixels locations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457200" y="3886200"/>
            <a:ext cx="8229600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8" name="Google Shape;528;p54"/>
          <p:cNvGraphicFramePr/>
          <p:nvPr/>
        </p:nvGraphicFramePr>
        <p:xfrm>
          <a:off x="381000" y="2971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2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200"/>
                        <a:buFont typeface="Calibri"/>
                        <a:buNone/>
                      </a:pPr>
                      <a:r>
                        <a:rPr b="1" i="0" lang="en-US" sz="22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200"/>
                        <a:buFont typeface="Calibri"/>
                        <a:buNone/>
                      </a:pPr>
                      <a:r>
                        <a:rPr b="1" i="0" lang="en-US" sz="22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200"/>
                        <a:buFont typeface="Calibri"/>
                        <a:buNone/>
                      </a:pPr>
                      <a:r>
                        <a:rPr b="1" i="0" lang="en-US" sz="22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200"/>
                        <a:buFont typeface="Calibri"/>
                        <a:buNone/>
                      </a:pPr>
                      <a:r>
                        <a:rPr b="1" i="0" lang="en-US" sz="22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200"/>
                        <a:buFont typeface="Calibri"/>
                        <a:buNone/>
                      </a:pPr>
                      <a:r>
                        <a:rPr b="1" i="0" lang="en-US" sz="22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04EB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FC04EB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9" name="Google Shape;529;p54"/>
          <p:cNvGraphicFramePr/>
          <p:nvPr/>
        </p:nvGraphicFramePr>
        <p:xfrm>
          <a:off x="5257800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54"/>
          <p:cNvSpPr txBox="1"/>
          <p:nvPr/>
        </p:nvSpPr>
        <p:spPr>
          <a:xfrm>
            <a:off x="1270000" y="6396038"/>
            <a:ext cx="3378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Image</a:t>
            </a:r>
            <a:endParaRPr/>
          </a:p>
        </p:txBody>
      </p:sp>
      <p:sp>
        <p:nvSpPr>
          <p:cNvPr id="531" name="Google Shape;531;p54"/>
          <p:cNvSpPr txBox="1"/>
          <p:nvPr/>
        </p:nvSpPr>
        <p:spPr>
          <a:xfrm>
            <a:off x="5156200" y="6334125"/>
            <a:ext cx="40640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Equalized Output Image</a:t>
            </a:r>
            <a:endParaRPr/>
          </a:p>
        </p:txBody>
      </p:sp>
      <p:sp>
        <p:nvSpPr>
          <p:cNvPr id="532" name="Google Shape;532;p54"/>
          <p:cNvSpPr txBox="1"/>
          <p:nvPr>
            <p:ph idx="1" type="body"/>
          </p:nvPr>
        </p:nvSpPr>
        <p:spPr>
          <a:xfrm>
            <a:off x="177800" y="228600"/>
            <a:ext cx="508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Step-2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: 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Find Output Image</a:t>
            </a:r>
            <a:endParaRPr/>
          </a:p>
        </p:txBody>
      </p:sp>
      <p:sp>
        <p:nvSpPr>
          <p:cNvPr id="533" name="Google Shape;533;p54"/>
          <p:cNvSpPr/>
          <p:nvPr/>
        </p:nvSpPr>
        <p:spPr>
          <a:xfrm>
            <a:off x="203200" y="977900"/>
            <a:ext cx="49022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Replace every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the  corresponding value of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i="0" sz="3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4" name="Google Shape;534;p54"/>
          <p:cNvGraphicFramePr/>
          <p:nvPr/>
        </p:nvGraphicFramePr>
        <p:xfrm>
          <a:off x="5257800" y="76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239425"/>
                <a:gridCol w="2341975"/>
              </a:tblGrid>
              <a:tr h="79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r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5,6,7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0" name="Google Shape;540;p55"/>
          <p:cNvGraphicFramePr/>
          <p:nvPr/>
        </p:nvGraphicFramePr>
        <p:xfrm>
          <a:off x="533400" y="30784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95300"/>
                <a:gridCol w="495300"/>
                <a:gridCol w="495300"/>
                <a:gridCol w="495300"/>
                <a:gridCol w="495300"/>
                <a:gridCol w="495300"/>
                <a:gridCol w="495300"/>
                <a:gridCol w="495300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i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1" name="Google Shape;541;p55"/>
          <p:cNvGraphicFramePr/>
          <p:nvPr/>
        </p:nvGraphicFramePr>
        <p:xfrm>
          <a:off x="5257800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66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66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66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2" name="Google Shape;542;p55"/>
          <p:cNvSpPr txBox="1"/>
          <p:nvPr/>
        </p:nvSpPr>
        <p:spPr>
          <a:xfrm>
            <a:off x="1270000" y="6396038"/>
            <a:ext cx="3378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Image</a:t>
            </a:r>
            <a:endParaRPr/>
          </a:p>
        </p:txBody>
      </p:sp>
      <p:sp>
        <p:nvSpPr>
          <p:cNvPr id="543" name="Google Shape;543;p55"/>
          <p:cNvSpPr txBox="1"/>
          <p:nvPr/>
        </p:nvSpPr>
        <p:spPr>
          <a:xfrm>
            <a:off x="5156200" y="6334125"/>
            <a:ext cx="40640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Equalized Output Image</a:t>
            </a:r>
            <a:endParaRPr/>
          </a:p>
        </p:txBody>
      </p:sp>
      <p:sp>
        <p:nvSpPr>
          <p:cNvPr id="544" name="Google Shape;544;p55"/>
          <p:cNvSpPr txBox="1"/>
          <p:nvPr>
            <p:ph idx="1" type="body"/>
          </p:nvPr>
        </p:nvSpPr>
        <p:spPr>
          <a:xfrm>
            <a:off x="177800" y="228600"/>
            <a:ext cx="508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Step-2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: 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Find Output Image</a:t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203200" y="977900"/>
            <a:ext cx="49022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Replace every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the  corresponding value of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i="0" sz="3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6" name="Google Shape;546;p55"/>
          <p:cNvGraphicFramePr/>
          <p:nvPr/>
        </p:nvGraphicFramePr>
        <p:xfrm>
          <a:off x="5257800" y="76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239425"/>
                <a:gridCol w="2341975"/>
              </a:tblGrid>
              <a:tr h="79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r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5,6,7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2" name="Google Shape;552;p56"/>
          <p:cNvGraphicFramePr/>
          <p:nvPr/>
        </p:nvGraphicFramePr>
        <p:xfrm>
          <a:off x="609600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95300"/>
                <a:gridCol w="495300"/>
                <a:gridCol w="495300"/>
                <a:gridCol w="495300"/>
                <a:gridCol w="495300"/>
                <a:gridCol w="495300"/>
                <a:gridCol w="495300"/>
                <a:gridCol w="495300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3" name="Google Shape;553;p56"/>
          <p:cNvGraphicFramePr/>
          <p:nvPr/>
        </p:nvGraphicFramePr>
        <p:xfrm>
          <a:off x="5257800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4" name="Google Shape;554;p56"/>
          <p:cNvSpPr txBox="1"/>
          <p:nvPr/>
        </p:nvSpPr>
        <p:spPr>
          <a:xfrm>
            <a:off x="1270000" y="6324600"/>
            <a:ext cx="3378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Image</a:t>
            </a:r>
            <a:endParaRPr/>
          </a:p>
        </p:txBody>
      </p:sp>
      <p:sp>
        <p:nvSpPr>
          <p:cNvPr id="555" name="Google Shape;555;p56"/>
          <p:cNvSpPr txBox="1"/>
          <p:nvPr/>
        </p:nvSpPr>
        <p:spPr>
          <a:xfrm>
            <a:off x="5156200" y="6334125"/>
            <a:ext cx="40640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Equalized Output Image</a:t>
            </a:r>
            <a:endParaRPr/>
          </a:p>
        </p:txBody>
      </p:sp>
      <p:sp>
        <p:nvSpPr>
          <p:cNvPr id="556" name="Google Shape;556;p56"/>
          <p:cNvSpPr txBox="1"/>
          <p:nvPr>
            <p:ph idx="1" type="body"/>
          </p:nvPr>
        </p:nvSpPr>
        <p:spPr>
          <a:xfrm>
            <a:off x="177800" y="228600"/>
            <a:ext cx="508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Step-2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: 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Find Output Image</a:t>
            </a:r>
            <a:endParaRPr/>
          </a:p>
        </p:txBody>
      </p:sp>
      <p:sp>
        <p:nvSpPr>
          <p:cNvPr id="557" name="Google Shape;557;p56"/>
          <p:cNvSpPr/>
          <p:nvPr/>
        </p:nvSpPr>
        <p:spPr>
          <a:xfrm>
            <a:off x="203200" y="977900"/>
            <a:ext cx="49022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Replace every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the  corresponding value of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b="1" baseline="-2500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i="0" sz="3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8" name="Google Shape;558;p56"/>
          <p:cNvGraphicFramePr/>
          <p:nvPr/>
        </p:nvGraphicFramePr>
        <p:xfrm>
          <a:off x="5257800" y="76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239425"/>
                <a:gridCol w="2341975"/>
              </a:tblGrid>
              <a:tr h="79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r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Equalized Gray Value </a:t>
                      </a: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baseline="-25000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5,6,7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sp>
        <p:nvSpPr>
          <p:cNvPr id="559" name="Google Shape;559;p56"/>
          <p:cNvSpPr/>
          <p:nvPr/>
        </p:nvSpPr>
        <p:spPr>
          <a:xfrm>
            <a:off x="4648200" y="330676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A=</a:t>
            </a:r>
            <a:endParaRPr b="1" i="0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0" y="3348038"/>
            <a:ext cx="5365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F=</a:t>
            </a:r>
            <a:endParaRPr b="1" i="0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6" name="Google Shape;566;p57"/>
          <p:cNvGraphicFramePr/>
          <p:nvPr/>
        </p:nvGraphicFramePr>
        <p:xfrm>
          <a:off x="1524000" y="17221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{7D64213F-2A8B-4AE5-9C80-806A8F1E0F99}</a:tableStyleId>
              </a:tblPr>
              <a:tblGrid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  <a:gridCol w="447675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6128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4F6128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8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80008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C04EB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7" name="Google Shape;567;p57"/>
          <p:cNvSpPr txBox="1"/>
          <p:nvPr>
            <p:ph idx="1" type="body"/>
          </p:nvPr>
        </p:nvSpPr>
        <p:spPr>
          <a:xfrm>
            <a:off x="152400" y="22860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Q2:   Input Image A is given below.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         Apply HE Tx  and find output image  B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        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7"/>
          <p:cNvSpPr/>
          <p:nvPr/>
        </p:nvSpPr>
        <p:spPr>
          <a:xfrm>
            <a:off x="879475" y="1600200"/>
            <a:ext cx="5683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A=</a:t>
            </a:r>
            <a:endParaRPr b="1" i="0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/>
          <p:nvPr>
            <p:ph type="title"/>
          </p:nvPr>
        </p:nvSpPr>
        <p:spPr>
          <a:xfrm>
            <a:off x="471488" y="228600"/>
            <a:ext cx="82296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NOTE :  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  Tx gives only one type of output image.  </a:t>
            </a:r>
            <a:r>
              <a:rPr lang="en-US" sz="32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By repeatedly applying HE there is NO change in the output image.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58"/>
          <p:cNvGrpSpPr/>
          <p:nvPr/>
        </p:nvGrpSpPr>
        <p:grpSpPr>
          <a:xfrm>
            <a:off x="304800" y="2514600"/>
            <a:ext cx="7446963" cy="1143000"/>
            <a:chOff x="2175" y="9626"/>
            <a:chExt cx="8063" cy="915"/>
          </a:xfrm>
        </p:grpSpPr>
        <p:sp>
          <p:nvSpPr>
            <p:cNvPr id="575" name="Google Shape;575;p58"/>
            <p:cNvSpPr txBox="1"/>
            <p:nvPr/>
          </p:nvSpPr>
          <p:spPr>
            <a:xfrm>
              <a:off x="7088" y="9823"/>
              <a:ext cx="2212" cy="71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[[</a:t>
              </a:r>
              <a:endPara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H.E.</a:t>
              </a:r>
              <a:endParaRPr b="1" i="0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6" name="Google Shape;576;p58"/>
            <p:cNvSpPr txBox="1"/>
            <p:nvPr/>
          </p:nvSpPr>
          <p:spPr>
            <a:xfrm>
              <a:off x="3292" y="9823"/>
              <a:ext cx="2212" cy="71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H.E.</a:t>
              </a:r>
              <a:endParaRPr b="1" i="0" sz="6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96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77" name="Google Shape;577;p58"/>
            <p:cNvCxnSpPr/>
            <p:nvPr/>
          </p:nvCxnSpPr>
          <p:spPr>
            <a:xfrm>
              <a:off x="2355" y="10185"/>
              <a:ext cx="938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8" name="Google Shape;578;p58"/>
            <p:cNvCxnSpPr/>
            <p:nvPr/>
          </p:nvCxnSpPr>
          <p:spPr>
            <a:xfrm>
              <a:off x="5468" y="10185"/>
              <a:ext cx="162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9" name="Google Shape;579;p58"/>
            <p:cNvCxnSpPr/>
            <p:nvPr/>
          </p:nvCxnSpPr>
          <p:spPr>
            <a:xfrm>
              <a:off x="9300" y="10186"/>
              <a:ext cx="938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0" name="Google Shape;580;p58"/>
            <p:cNvSpPr txBox="1"/>
            <p:nvPr/>
          </p:nvSpPr>
          <p:spPr>
            <a:xfrm>
              <a:off x="2175" y="9626"/>
              <a:ext cx="914" cy="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i="0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81" name="Google Shape;581;p58"/>
          <p:cNvSpPr txBox="1"/>
          <p:nvPr/>
        </p:nvSpPr>
        <p:spPr>
          <a:xfrm>
            <a:off x="3733800" y="2514600"/>
            <a:ext cx="84455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i="0" sz="7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58"/>
          <p:cNvSpPr txBox="1"/>
          <p:nvPr/>
        </p:nvSpPr>
        <p:spPr>
          <a:xfrm>
            <a:off x="7169150" y="2438400"/>
            <a:ext cx="75565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7086600" y="2443163"/>
            <a:ext cx="1766888" cy="604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B==A</a:t>
            </a:r>
            <a:endParaRPr b="1" i="0" sz="7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84" name="Google Shape;584;p58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585" name="Google Shape;585;p5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5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"/>
          <p:cNvSpPr txBox="1"/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Equalisation Transformation Function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425" y="2319338"/>
            <a:ext cx="3427413" cy="275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50" y="1219200"/>
            <a:ext cx="4873625" cy="49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/>
          <p:nvPr/>
        </p:nvSpPr>
        <p:spPr>
          <a:xfrm rot="-3848790">
            <a:off x="5866606" y="653257"/>
            <a:ext cx="885825" cy="2071688"/>
          </a:xfrm>
          <a:prstGeom prst="curvedLeftArrow">
            <a:avLst>
              <a:gd fmla="val 39347" name="adj1"/>
              <a:gd fmla="val 96125" name="adj2"/>
              <a:gd fmla="val 43162" name="adj3"/>
            </a:avLst>
          </a:prstGeom>
          <a:solidFill>
            <a:srgbClr val="00008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59"/>
          <p:cNvSpPr/>
          <p:nvPr/>
        </p:nvSpPr>
        <p:spPr>
          <a:xfrm rot="2928229">
            <a:off x="5658644" y="4841082"/>
            <a:ext cx="885825" cy="2071687"/>
          </a:xfrm>
          <a:prstGeom prst="curvedLeftArrow">
            <a:avLst>
              <a:gd fmla="val 39347" name="adj1"/>
              <a:gd fmla="val 96125" name="adj2"/>
              <a:gd fmla="val 43162" name="adj3"/>
            </a:avLst>
          </a:prstGeom>
          <a:solidFill>
            <a:srgbClr val="00008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60"/>
          <p:cNvGrpSpPr/>
          <p:nvPr/>
        </p:nvGrpSpPr>
        <p:grpSpPr>
          <a:xfrm>
            <a:off x="4740275" y="533400"/>
            <a:ext cx="3641725" cy="3351213"/>
            <a:chOff x="3365" y="810"/>
            <a:chExt cx="2054" cy="2111"/>
          </a:xfrm>
        </p:grpSpPr>
        <p:pic>
          <p:nvPicPr>
            <p:cNvPr id="603" name="Google Shape;603;p60"/>
            <p:cNvPicPr preferRelativeResize="0"/>
            <p:nvPr/>
          </p:nvPicPr>
          <p:blipFill rotWithShape="1">
            <a:blip r:embed="rId3">
              <a:alphaModFix/>
            </a:blip>
            <a:srcRect b="74770" l="77044" r="0" t="13252"/>
            <a:stretch/>
          </p:blipFill>
          <p:spPr>
            <a:xfrm>
              <a:off x="3365" y="810"/>
              <a:ext cx="2054" cy="16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4" name="Google Shape;604;p60"/>
            <p:cNvCxnSpPr/>
            <p:nvPr/>
          </p:nvCxnSpPr>
          <p:spPr>
            <a:xfrm rot="10800000">
              <a:off x="3477" y="1450"/>
              <a:ext cx="0" cy="92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60"/>
            <p:cNvCxnSpPr/>
            <p:nvPr/>
          </p:nvCxnSpPr>
          <p:spPr>
            <a:xfrm rot="10800000">
              <a:off x="3572" y="1841"/>
              <a:ext cx="0" cy="535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60"/>
            <p:cNvCxnSpPr/>
            <p:nvPr/>
          </p:nvCxnSpPr>
          <p:spPr>
            <a:xfrm rot="10800000">
              <a:off x="3708" y="1450"/>
              <a:ext cx="0" cy="94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60"/>
            <p:cNvCxnSpPr/>
            <p:nvPr/>
          </p:nvCxnSpPr>
          <p:spPr>
            <a:xfrm rot="10800000">
              <a:off x="3761" y="1810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60"/>
            <p:cNvCxnSpPr/>
            <p:nvPr/>
          </p:nvCxnSpPr>
          <p:spPr>
            <a:xfrm rot="10800000">
              <a:off x="3804" y="2224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60"/>
            <p:cNvCxnSpPr/>
            <p:nvPr/>
          </p:nvCxnSpPr>
          <p:spPr>
            <a:xfrm rot="10800000">
              <a:off x="3858" y="2020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60"/>
            <p:cNvCxnSpPr/>
            <p:nvPr/>
          </p:nvCxnSpPr>
          <p:spPr>
            <a:xfrm rot="10800000">
              <a:off x="3891" y="2136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60"/>
            <p:cNvCxnSpPr/>
            <p:nvPr/>
          </p:nvCxnSpPr>
          <p:spPr>
            <a:xfrm rot="10800000">
              <a:off x="3935" y="2128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60"/>
            <p:cNvCxnSpPr/>
            <p:nvPr/>
          </p:nvCxnSpPr>
          <p:spPr>
            <a:xfrm rot="10800000">
              <a:off x="3957" y="2244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60"/>
            <p:cNvCxnSpPr/>
            <p:nvPr/>
          </p:nvCxnSpPr>
          <p:spPr>
            <a:xfrm rot="10800000">
              <a:off x="4021" y="2050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60"/>
            <p:cNvCxnSpPr/>
            <p:nvPr/>
          </p:nvCxnSpPr>
          <p:spPr>
            <a:xfrm rot="10800000">
              <a:off x="4065" y="2165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60"/>
            <p:cNvCxnSpPr/>
            <p:nvPr/>
          </p:nvCxnSpPr>
          <p:spPr>
            <a:xfrm rot="10800000">
              <a:off x="4108" y="2127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60"/>
            <p:cNvCxnSpPr/>
            <p:nvPr/>
          </p:nvCxnSpPr>
          <p:spPr>
            <a:xfrm rot="10800000">
              <a:off x="4162" y="2037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60"/>
            <p:cNvCxnSpPr/>
            <p:nvPr/>
          </p:nvCxnSpPr>
          <p:spPr>
            <a:xfrm rot="10800000">
              <a:off x="4185" y="2224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60"/>
            <p:cNvCxnSpPr/>
            <p:nvPr/>
          </p:nvCxnSpPr>
          <p:spPr>
            <a:xfrm rot="10800000">
              <a:off x="4228" y="2103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60"/>
            <p:cNvCxnSpPr/>
            <p:nvPr/>
          </p:nvCxnSpPr>
          <p:spPr>
            <a:xfrm rot="10800000">
              <a:off x="4303" y="1992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60"/>
            <p:cNvCxnSpPr/>
            <p:nvPr/>
          </p:nvCxnSpPr>
          <p:spPr>
            <a:xfrm rot="10800000">
              <a:off x="4376" y="2159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60"/>
            <p:cNvCxnSpPr/>
            <p:nvPr/>
          </p:nvCxnSpPr>
          <p:spPr>
            <a:xfrm rot="10800000">
              <a:off x="4440" y="2007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60"/>
            <p:cNvCxnSpPr/>
            <p:nvPr/>
          </p:nvCxnSpPr>
          <p:spPr>
            <a:xfrm rot="10800000">
              <a:off x="4484" y="1989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60"/>
            <p:cNvCxnSpPr/>
            <p:nvPr/>
          </p:nvCxnSpPr>
          <p:spPr>
            <a:xfrm rot="10800000">
              <a:off x="4578" y="1991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60"/>
            <p:cNvCxnSpPr/>
            <p:nvPr/>
          </p:nvCxnSpPr>
          <p:spPr>
            <a:xfrm rot="10800000">
              <a:off x="4633" y="1819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60"/>
            <p:cNvCxnSpPr/>
            <p:nvPr/>
          </p:nvCxnSpPr>
          <p:spPr>
            <a:xfrm rot="10800000">
              <a:off x="4696" y="2078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60"/>
            <p:cNvCxnSpPr/>
            <p:nvPr/>
          </p:nvCxnSpPr>
          <p:spPr>
            <a:xfrm rot="10800000">
              <a:off x="4751" y="2111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60"/>
            <p:cNvCxnSpPr/>
            <p:nvPr/>
          </p:nvCxnSpPr>
          <p:spPr>
            <a:xfrm rot="10800000">
              <a:off x="4825" y="2185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60"/>
            <p:cNvCxnSpPr/>
            <p:nvPr/>
          </p:nvCxnSpPr>
          <p:spPr>
            <a:xfrm rot="10800000">
              <a:off x="4776" y="2167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60"/>
            <p:cNvCxnSpPr/>
            <p:nvPr/>
          </p:nvCxnSpPr>
          <p:spPr>
            <a:xfrm rot="10800000">
              <a:off x="4890" y="2066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60"/>
            <p:cNvCxnSpPr/>
            <p:nvPr/>
          </p:nvCxnSpPr>
          <p:spPr>
            <a:xfrm rot="10800000">
              <a:off x="4934" y="2048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60"/>
            <p:cNvCxnSpPr/>
            <p:nvPr/>
          </p:nvCxnSpPr>
          <p:spPr>
            <a:xfrm rot="10800000">
              <a:off x="4988" y="2143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60"/>
            <p:cNvCxnSpPr/>
            <p:nvPr/>
          </p:nvCxnSpPr>
          <p:spPr>
            <a:xfrm rot="10800000">
              <a:off x="5051" y="2145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60"/>
            <p:cNvCxnSpPr/>
            <p:nvPr/>
          </p:nvCxnSpPr>
          <p:spPr>
            <a:xfrm rot="10800000">
              <a:off x="5116" y="2178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60"/>
            <p:cNvCxnSpPr/>
            <p:nvPr/>
          </p:nvCxnSpPr>
          <p:spPr>
            <a:xfrm rot="10800000">
              <a:off x="5147" y="2242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60"/>
            <p:cNvCxnSpPr/>
            <p:nvPr/>
          </p:nvCxnSpPr>
          <p:spPr>
            <a:xfrm rot="10800000">
              <a:off x="5181" y="2296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60"/>
            <p:cNvCxnSpPr/>
            <p:nvPr/>
          </p:nvCxnSpPr>
          <p:spPr>
            <a:xfrm rot="10800000">
              <a:off x="5224" y="2247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60"/>
            <p:cNvCxnSpPr/>
            <p:nvPr/>
          </p:nvCxnSpPr>
          <p:spPr>
            <a:xfrm rot="10800000">
              <a:off x="5247" y="2301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8" name="Google Shape;638;p60"/>
            <p:cNvSpPr/>
            <p:nvPr/>
          </p:nvSpPr>
          <p:spPr>
            <a:xfrm>
              <a:off x="3415" y="2397"/>
              <a:ext cx="1985" cy="5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39" name="Google Shape;639;p60"/>
          <p:cNvPicPr preferRelativeResize="0"/>
          <p:nvPr/>
        </p:nvPicPr>
        <p:blipFill rotWithShape="1">
          <a:blip r:embed="rId4">
            <a:alphaModFix/>
          </a:blip>
          <a:srcRect b="54771" l="52280" r="0" t="5173"/>
          <a:stretch/>
        </p:blipFill>
        <p:spPr>
          <a:xfrm>
            <a:off x="838200" y="381000"/>
            <a:ext cx="3581400" cy="27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0275" y="3276600"/>
            <a:ext cx="37973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3370263"/>
            <a:ext cx="3581400" cy="29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61"/>
          <p:cNvGrpSpPr/>
          <p:nvPr/>
        </p:nvGrpSpPr>
        <p:grpSpPr>
          <a:xfrm>
            <a:off x="4810125" y="457200"/>
            <a:ext cx="3648075" cy="4256088"/>
            <a:chOff x="3548" y="889"/>
            <a:chExt cx="2058" cy="2681"/>
          </a:xfrm>
        </p:grpSpPr>
        <p:pic>
          <p:nvPicPr>
            <p:cNvPr id="648" name="Google Shape;648;p61"/>
            <p:cNvPicPr preferRelativeResize="0"/>
            <p:nvPr/>
          </p:nvPicPr>
          <p:blipFill rotWithShape="1">
            <a:blip r:embed="rId3">
              <a:alphaModFix/>
            </a:blip>
            <a:srcRect b="50101" l="76839" r="0" t="37920"/>
            <a:stretch/>
          </p:blipFill>
          <p:spPr>
            <a:xfrm>
              <a:off x="3548" y="889"/>
              <a:ext cx="2058" cy="16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9" name="Google Shape;649;p61"/>
            <p:cNvCxnSpPr/>
            <p:nvPr/>
          </p:nvCxnSpPr>
          <p:spPr>
            <a:xfrm rot="10800000">
              <a:off x="3696" y="1470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61"/>
            <p:cNvCxnSpPr/>
            <p:nvPr/>
          </p:nvCxnSpPr>
          <p:spPr>
            <a:xfrm rot="10800000">
              <a:off x="3862" y="2727"/>
              <a:ext cx="0" cy="5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61"/>
            <p:cNvCxnSpPr/>
            <p:nvPr/>
          </p:nvCxnSpPr>
          <p:spPr>
            <a:xfrm rot="10800000">
              <a:off x="3802" y="1925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61"/>
            <p:cNvCxnSpPr/>
            <p:nvPr/>
          </p:nvCxnSpPr>
          <p:spPr>
            <a:xfrm rot="10800000">
              <a:off x="3937" y="1520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61"/>
            <p:cNvCxnSpPr/>
            <p:nvPr/>
          </p:nvCxnSpPr>
          <p:spPr>
            <a:xfrm rot="10800000">
              <a:off x="4021" y="1878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61"/>
            <p:cNvCxnSpPr/>
            <p:nvPr/>
          </p:nvCxnSpPr>
          <p:spPr>
            <a:xfrm rot="10800000">
              <a:off x="4075" y="207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61"/>
            <p:cNvCxnSpPr/>
            <p:nvPr/>
          </p:nvCxnSpPr>
          <p:spPr>
            <a:xfrm rot="10800000">
              <a:off x="4119" y="2201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61"/>
            <p:cNvCxnSpPr/>
            <p:nvPr/>
          </p:nvCxnSpPr>
          <p:spPr>
            <a:xfrm rot="10800000">
              <a:off x="4183" y="2244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61"/>
            <p:cNvCxnSpPr/>
            <p:nvPr/>
          </p:nvCxnSpPr>
          <p:spPr>
            <a:xfrm rot="10800000">
              <a:off x="4247" y="211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61"/>
            <p:cNvCxnSpPr/>
            <p:nvPr/>
          </p:nvCxnSpPr>
          <p:spPr>
            <a:xfrm rot="10800000">
              <a:off x="4290" y="2247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61"/>
            <p:cNvCxnSpPr/>
            <p:nvPr/>
          </p:nvCxnSpPr>
          <p:spPr>
            <a:xfrm rot="10800000">
              <a:off x="4334" y="2243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61"/>
            <p:cNvCxnSpPr/>
            <p:nvPr/>
          </p:nvCxnSpPr>
          <p:spPr>
            <a:xfrm rot="10800000">
              <a:off x="4388" y="211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61"/>
            <p:cNvCxnSpPr/>
            <p:nvPr/>
          </p:nvCxnSpPr>
          <p:spPr>
            <a:xfrm rot="10800000">
              <a:off x="4462" y="2201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61"/>
            <p:cNvCxnSpPr/>
            <p:nvPr/>
          </p:nvCxnSpPr>
          <p:spPr>
            <a:xfrm rot="10800000">
              <a:off x="4506" y="207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61"/>
            <p:cNvCxnSpPr/>
            <p:nvPr/>
          </p:nvCxnSpPr>
          <p:spPr>
            <a:xfrm rot="10800000">
              <a:off x="4539" y="2205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61"/>
            <p:cNvCxnSpPr/>
            <p:nvPr/>
          </p:nvCxnSpPr>
          <p:spPr>
            <a:xfrm rot="10800000">
              <a:off x="4592" y="2259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61"/>
            <p:cNvCxnSpPr/>
            <p:nvPr/>
          </p:nvCxnSpPr>
          <p:spPr>
            <a:xfrm rot="10800000">
              <a:off x="4656" y="207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61"/>
            <p:cNvCxnSpPr/>
            <p:nvPr/>
          </p:nvCxnSpPr>
          <p:spPr>
            <a:xfrm rot="10800000">
              <a:off x="4730" y="207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61"/>
            <p:cNvCxnSpPr/>
            <p:nvPr/>
          </p:nvCxnSpPr>
          <p:spPr>
            <a:xfrm rot="10800000">
              <a:off x="4774" y="207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61"/>
            <p:cNvCxnSpPr/>
            <p:nvPr/>
          </p:nvCxnSpPr>
          <p:spPr>
            <a:xfrm rot="10800000">
              <a:off x="4859" y="193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61"/>
            <p:cNvCxnSpPr/>
            <p:nvPr/>
          </p:nvCxnSpPr>
          <p:spPr>
            <a:xfrm rot="10800000">
              <a:off x="4923" y="2146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61"/>
            <p:cNvCxnSpPr/>
            <p:nvPr/>
          </p:nvCxnSpPr>
          <p:spPr>
            <a:xfrm rot="10800000">
              <a:off x="4987" y="2208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61"/>
            <p:cNvCxnSpPr/>
            <p:nvPr/>
          </p:nvCxnSpPr>
          <p:spPr>
            <a:xfrm rot="10800000">
              <a:off x="5051" y="2251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1"/>
            <p:cNvCxnSpPr/>
            <p:nvPr/>
          </p:nvCxnSpPr>
          <p:spPr>
            <a:xfrm rot="10800000">
              <a:off x="5104" y="2150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61"/>
            <p:cNvCxnSpPr/>
            <p:nvPr/>
          </p:nvCxnSpPr>
          <p:spPr>
            <a:xfrm rot="10800000">
              <a:off x="5159" y="2155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61"/>
            <p:cNvCxnSpPr/>
            <p:nvPr/>
          </p:nvCxnSpPr>
          <p:spPr>
            <a:xfrm rot="10800000">
              <a:off x="5202" y="2217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61"/>
            <p:cNvCxnSpPr/>
            <p:nvPr/>
          </p:nvCxnSpPr>
          <p:spPr>
            <a:xfrm rot="10800000">
              <a:off x="5276" y="2271"/>
              <a:ext cx="0" cy="12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61"/>
            <p:cNvSpPr/>
            <p:nvPr/>
          </p:nvSpPr>
          <p:spPr>
            <a:xfrm>
              <a:off x="3588" y="2501"/>
              <a:ext cx="1985" cy="10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77" name="Google Shape;677;p61"/>
          <p:cNvPicPr preferRelativeResize="0"/>
          <p:nvPr/>
        </p:nvPicPr>
        <p:blipFill rotWithShape="1">
          <a:blip r:embed="rId4">
            <a:alphaModFix/>
          </a:blip>
          <a:srcRect b="49785" l="41327" r="0" t="25035"/>
          <a:stretch/>
        </p:blipFill>
        <p:spPr>
          <a:xfrm>
            <a:off x="892175" y="619125"/>
            <a:ext cx="34512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3090863"/>
            <a:ext cx="34290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300" y="3352800"/>
            <a:ext cx="3416300" cy="2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"/>
          <p:cNvSpPr txBox="1"/>
          <p:nvPr>
            <p:ph idx="1" type="body"/>
          </p:nvPr>
        </p:nvSpPr>
        <p:spPr>
          <a:xfrm>
            <a:off x="457200" y="87947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62"/>
          <p:cNvPicPr preferRelativeResize="0"/>
          <p:nvPr/>
        </p:nvPicPr>
        <p:blipFill rotWithShape="1">
          <a:blip r:embed="rId3">
            <a:alphaModFix/>
          </a:blip>
          <a:srcRect b="24855" l="76903" r="0" t="63049"/>
          <a:stretch/>
        </p:blipFill>
        <p:spPr>
          <a:xfrm>
            <a:off x="5748338" y="628650"/>
            <a:ext cx="3321050" cy="26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2"/>
          <p:cNvPicPr preferRelativeResize="0"/>
          <p:nvPr/>
        </p:nvPicPr>
        <p:blipFill rotWithShape="1">
          <a:blip r:embed="rId4">
            <a:alphaModFix/>
          </a:blip>
          <a:srcRect b="0" l="76679" r="0" t="87746"/>
          <a:stretch/>
        </p:blipFill>
        <p:spPr>
          <a:xfrm>
            <a:off x="5695950" y="3308350"/>
            <a:ext cx="34321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2"/>
          <p:cNvPicPr preferRelativeResize="0"/>
          <p:nvPr/>
        </p:nvPicPr>
        <p:blipFill rotWithShape="1">
          <a:blip r:embed="rId5">
            <a:alphaModFix/>
          </a:blip>
          <a:srcRect b="0" l="0" r="23633" t="50101"/>
          <a:stretch/>
        </p:blipFill>
        <p:spPr>
          <a:xfrm>
            <a:off x="288925" y="609600"/>
            <a:ext cx="5432425" cy="547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438" y="3375025"/>
            <a:ext cx="79375" cy="36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63"/>
          <p:cNvGrpSpPr/>
          <p:nvPr/>
        </p:nvGrpSpPr>
        <p:grpSpPr>
          <a:xfrm>
            <a:off x="152400" y="260350"/>
            <a:ext cx="8818563" cy="6386513"/>
            <a:chOff x="152400" y="259599"/>
            <a:chExt cx="8818510" cy="6386513"/>
          </a:xfrm>
        </p:grpSpPr>
        <p:pic>
          <p:nvPicPr>
            <p:cNvPr id="695" name="Google Shape;695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06510" y="259599"/>
              <a:ext cx="5864400" cy="6386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400" y="265981"/>
              <a:ext cx="4932310" cy="63634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7" name="Google Shape;697;p63"/>
          <p:cNvPicPr preferRelativeResize="0"/>
          <p:nvPr/>
        </p:nvPicPr>
        <p:blipFill rotWithShape="1">
          <a:blip r:embed="rId6">
            <a:alphaModFix/>
          </a:blip>
          <a:srcRect b="24855" l="76903" r="0" t="63049"/>
          <a:stretch/>
        </p:blipFill>
        <p:spPr>
          <a:xfrm>
            <a:off x="6954838" y="3376613"/>
            <a:ext cx="2036762" cy="172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3"/>
          <p:cNvPicPr preferRelativeResize="0"/>
          <p:nvPr/>
        </p:nvPicPr>
        <p:blipFill rotWithShape="1">
          <a:blip r:embed="rId7">
            <a:alphaModFix/>
          </a:blip>
          <a:srcRect b="0" l="76679" r="0" t="87746"/>
          <a:stretch/>
        </p:blipFill>
        <p:spPr>
          <a:xfrm>
            <a:off x="6954838" y="5021263"/>
            <a:ext cx="211455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228600"/>
            <a:ext cx="2705100" cy="17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7425" y="1806575"/>
            <a:ext cx="2733675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3"/>
          <p:cNvPicPr preferRelativeResize="0"/>
          <p:nvPr/>
        </p:nvPicPr>
        <p:blipFill rotWithShape="1">
          <a:blip r:embed="rId10">
            <a:alphaModFix/>
          </a:blip>
          <a:srcRect b="0" l="41861" r="0" t="0"/>
          <a:stretch/>
        </p:blipFill>
        <p:spPr>
          <a:xfrm>
            <a:off x="2286000" y="228600"/>
            <a:ext cx="27432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457200" y="76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Image Histogram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914400"/>
            <a:ext cx="7924800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1057275" y="5334000"/>
            <a:ext cx="71882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Histograms: only statistical information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 indication of pixels locations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2514600" y="1600200"/>
            <a:ext cx="415925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2209800" y="2705100"/>
            <a:ext cx="300038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1909763" y="3019425"/>
            <a:ext cx="300037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2895600" y="2971800"/>
            <a:ext cx="990600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0    0    0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3967163" y="2286000"/>
            <a:ext cx="300037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4267200" y="2068513"/>
            <a:ext cx="300038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334000" y="2830513"/>
            <a:ext cx="300038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5676900" y="2133600"/>
            <a:ext cx="300038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5029200" y="1752600"/>
            <a:ext cx="300038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4652963" y="25257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57200" y="3886200"/>
            <a:ext cx="8229600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6024563" y="25257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6400800" y="2133600"/>
            <a:ext cx="300038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6748463" y="25257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7091363" y="26781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4"/>
          <p:cNvSpPr txBox="1"/>
          <p:nvPr>
            <p:ph type="title"/>
          </p:nvPr>
        </p:nvSpPr>
        <p:spPr>
          <a:xfrm>
            <a:off x="304800" y="2895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0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Input Image Histogram  (A)  :</a:t>
            </a:r>
            <a:endParaRPr/>
          </a:p>
        </p:txBody>
      </p:sp>
      <p:grpSp>
        <p:nvGrpSpPr>
          <p:cNvPr id="707" name="Google Shape;707;p64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708" name="Google Shape;708;p64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" name="Google Shape;709;p64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10" name="Google Shape;710;p64"/>
          <p:cNvSpPr txBox="1"/>
          <p:nvPr/>
        </p:nvSpPr>
        <p:spPr>
          <a:xfrm>
            <a:off x="152400" y="228600"/>
            <a:ext cx="899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Q(3)   Input Image A is given below.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(a) Apply HE Tx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(b) Obtain Frequency Table of output Image B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(C) Plot Histogram of Input and Output image</a:t>
            </a:r>
            <a:endParaRPr/>
          </a:p>
        </p:txBody>
      </p:sp>
      <p:sp>
        <p:nvSpPr>
          <p:cNvPr id="711" name="Google Shape;711;p64"/>
          <p:cNvSpPr txBox="1"/>
          <p:nvPr/>
        </p:nvSpPr>
        <p:spPr>
          <a:xfrm>
            <a:off x="-3641725" y="1493838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12" name="Google Shape;712;p64"/>
          <p:cNvGraphicFramePr/>
          <p:nvPr/>
        </p:nvGraphicFramePr>
        <p:xfrm>
          <a:off x="380999" y="393223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{429F934F-056B-4EC7-BC6C-55E17EE3948B}</a:tableStyleId>
              </a:tblPr>
              <a:tblGrid>
                <a:gridCol w="1905750"/>
                <a:gridCol w="1012000"/>
                <a:gridCol w="875325"/>
                <a:gridCol w="875325"/>
                <a:gridCol w="879075"/>
                <a:gridCol w="677975"/>
                <a:gridCol w="863450"/>
                <a:gridCol w="677975"/>
                <a:gridCol w="767525"/>
              </a:tblGrid>
              <a:tr h="79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Gray Level  r</a:t>
                      </a:r>
                      <a:r>
                        <a:rPr baseline="-25000" lang="en-US" sz="2400"/>
                        <a:t>k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91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 of Pixels  N</a:t>
                      </a:r>
                      <a:r>
                        <a:rPr baseline="-25000" lang="en-US" sz="2400"/>
                        <a:t>rK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790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1023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850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656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329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245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122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81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713" name="Google Shape;713;p64"/>
          <p:cNvSpPr txBox="1"/>
          <p:nvPr/>
        </p:nvSpPr>
        <p:spPr>
          <a:xfrm>
            <a:off x="152400" y="2590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: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 txBox="1"/>
          <p:nvPr>
            <p:ph idx="1" type="body"/>
          </p:nvPr>
        </p:nvSpPr>
        <p:spPr>
          <a:xfrm>
            <a:off x="4572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(a)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Equalize Input Image Histogram A </a:t>
            </a:r>
            <a:endParaRPr/>
          </a:p>
        </p:txBody>
      </p:sp>
      <p:grpSp>
        <p:nvGrpSpPr>
          <p:cNvPr id="719" name="Google Shape;719;p65"/>
          <p:cNvGrpSpPr/>
          <p:nvPr/>
        </p:nvGrpSpPr>
        <p:grpSpPr>
          <a:xfrm>
            <a:off x="573088" y="1565275"/>
            <a:ext cx="7672387" cy="1806575"/>
            <a:chOff x="3465" y="5649"/>
            <a:chExt cx="6000" cy="1764"/>
          </a:xfrm>
        </p:grpSpPr>
        <p:cxnSp>
          <p:nvCxnSpPr>
            <p:cNvPr id="720" name="Google Shape;720;p65"/>
            <p:cNvCxnSpPr/>
            <p:nvPr/>
          </p:nvCxnSpPr>
          <p:spPr>
            <a:xfrm>
              <a:off x="346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1" name="Google Shape;721;p65"/>
            <p:cNvGrpSpPr/>
            <p:nvPr/>
          </p:nvGrpSpPr>
          <p:grpSpPr>
            <a:xfrm>
              <a:off x="5038" y="5649"/>
              <a:ext cx="2819" cy="1764"/>
              <a:chOff x="5038" y="6154"/>
              <a:chExt cx="2819" cy="1764"/>
            </a:xfrm>
          </p:grpSpPr>
          <p:sp>
            <p:nvSpPr>
              <p:cNvPr id="722" name="Google Shape;722;p65"/>
              <p:cNvSpPr/>
              <p:nvPr/>
            </p:nvSpPr>
            <p:spPr>
              <a:xfrm>
                <a:off x="5038" y="6154"/>
                <a:ext cx="2819" cy="1276"/>
              </a:xfrm>
              <a:prstGeom prst="roundRect">
                <a:avLst>
                  <a:gd fmla="val 16667" name="adj"/>
                </a:avLst>
              </a:prstGeom>
              <a:solidFill>
                <a:srgbClr val="FBD4B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Histogram Eualization </a:t>
                </a:r>
                <a:r>
                  <a:rPr b="0" i="0" lang="en-US" sz="3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</a:t>
                </a:r>
                <a:r>
                  <a:rPr b="1" i="0" lang="en-US" sz="3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1" baseline="-25000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b="1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T (</a:t>
                </a:r>
                <a:r>
                  <a:rPr b="1" i="0" lang="en-US" sz="32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r>
                  <a:rPr b="1" baseline="-25000" i="0" lang="en-US" sz="32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</a:t>
                </a:r>
                <a:r>
                  <a:rPr b="1" i="0" lang="en-US" sz="2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b="1" i="0" sz="5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23" name="Google Shape;723;p65"/>
              <p:cNvSpPr/>
              <p:nvPr/>
            </p:nvSpPr>
            <p:spPr>
              <a:xfrm>
                <a:off x="6180" y="7429"/>
                <a:ext cx="495" cy="489"/>
              </a:xfrm>
              <a:prstGeom prst="downArrow">
                <a:avLst>
                  <a:gd fmla="val 50000" name="adj1"/>
                  <a:gd fmla="val 25759" name="adj2"/>
                </a:avLst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65"/>
              <p:cNvSpPr txBox="1"/>
              <p:nvPr/>
            </p:nvSpPr>
            <p:spPr>
              <a:xfrm rot="5400000">
                <a:off x="6209" y="7514"/>
                <a:ext cx="426" cy="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725" name="Google Shape;725;p65"/>
            <p:cNvCxnSpPr/>
            <p:nvPr/>
          </p:nvCxnSpPr>
          <p:spPr>
            <a:xfrm>
              <a:off x="787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6" name="Google Shape;726;p65"/>
          <p:cNvSpPr/>
          <p:nvPr/>
        </p:nvSpPr>
        <p:spPr>
          <a:xfrm>
            <a:off x="6789738" y="1295400"/>
            <a:ext cx="763587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baseline="-2500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6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8" name="Google Shape;728;p65"/>
          <p:cNvSpPr/>
          <p:nvPr/>
        </p:nvSpPr>
        <p:spPr>
          <a:xfrm>
            <a:off x="1143000" y="1314450"/>
            <a:ext cx="763588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9" name="Google Shape;7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550" y="3448050"/>
            <a:ext cx="3473450" cy="13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65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731" name="Google Shape;731;p6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2" name="Google Shape;732;p6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" name="Google Shape;737;p66"/>
          <p:cNvGraphicFramePr/>
          <p:nvPr/>
        </p:nvGraphicFramePr>
        <p:xfrm>
          <a:off x="533400" y="4683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85825"/>
                <a:gridCol w="949100"/>
                <a:gridCol w="1117825"/>
                <a:gridCol w="1312325"/>
                <a:gridCol w="1366225"/>
                <a:gridCol w="1455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</a:t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EqualizedGray Value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738" name="Google Shape;738;p66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739" name="Google Shape;739;p66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0" name="Google Shape;740;p66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6" name="Google Shape;746;p67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747" name="Google Shape;747;p67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67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8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749" name="Google Shape;749;p67"/>
          <p:cNvGraphicFramePr/>
          <p:nvPr/>
        </p:nvGraphicFramePr>
        <p:xfrm>
          <a:off x="73152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955975"/>
                <a:gridCol w="796625"/>
              </a:tblGrid>
              <a:tr h="914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S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 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Google Shape;750;p67"/>
          <p:cNvGraphicFramePr/>
          <p:nvPr/>
        </p:nvGraphicFramePr>
        <p:xfrm>
          <a:off x="3810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609600"/>
                <a:gridCol w="914400"/>
                <a:gridCol w="889000"/>
                <a:gridCol w="1072450"/>
                <a:gridCol w="1116500"/>
                <a:gridCol w="1189275"/>
              </a:tblGrid>
              <a:tr h="94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rk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751" name="Google Shape;751;p67"/>
          <p:cNvSpPr/>
          <p:nvPr/>
        </p:nvSpPr>
        <p:spPr>
          <a:xfrm>
            <a:off x="6248400" y="3124200"/>
            <a:ext cx="9906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7332663" y="5181600"/>
            <a:ext cx="1811337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Table (B)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3" name="Google Shape;753;p67"/>
          <p:cNvSpPr txBox="1"/>
          <p:nvPr/>
        </p:nvSpPr>
        <p:spPr>
          <a:xfrm>
            <a:off x="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Find Frequency Table of Output Image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59" name="Google Shape;759;p68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760" name="Google Shape;760;p6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1" name="Google Shape;761;p6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762" name="Google Shape;762;p68"/>
          <p:cNvGraphicFramePr/>
          <p:nvPr/>
        </p:nvGraphicFramePr>
        <p:xfrm>
          <a:off x="7391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955975"/>
                <a:gridCol w="796625"/>
              </a:tblGrid>
              <a:tr h="114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S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3" name="Google Shape;763;p68"/>
          <p:cNvGraphicFramePr/>
          <p:nvPr/>
        </p:nvGraphicFramePr>
        <p:xfrm>
          <a:off x="533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609600"/>
                <a:gridCol w="914400"/>
                <a:gridCol w="889000"/>
                <a:gridCol w="1072450"/>
                <a:gridCol w="1116500"/>
                <a:gridCol w="1189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64" name="Google Shape;764;p68"/>
          <p:cNvSpPr/>
          <p:nvPr/>
        </p:nvSpPr>
        <p:spPr>
          <a:xfrm>
            <a:off x="6400800" y="3429000"/>
            <a:ext cx="9906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7332663" y="5486400"/>
            <a:ext cx="1811337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Table (B)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68"/>
          <p:cNvSpPr txBox="1"/>
          <p:nvPr/>
        </p:nvSpPr>
        <p:spPr>
          <a:xfrm>
            <a:off x="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Find Frequency Table of Output Image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72" name="Google Shape;772;p69"/>
          <p:cNvGraphicFramePr/>
          <p:nvPr/>
        </p:nvGraphicFramePr>
        <p:xfrm>
          <a:off x="7391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955975"/>
                <a:gridCol w="796625"/>
              </a:tblGrid>
              <a:tr h="1143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S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3" name="Google Shape;773;p69"/>
          <p:cNvGraphicFramePr/>
          <p:nvPr/>
        </p:nvGraphicFramePr>
        <p:xfrm>
          <a:off x="533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609600"/>
                <a:gridCol w="914400"/>
                <a:gridCol w="889000"/>
                <a:gridCol w="1072450"/>
                <a:gridCol w="1116500"/>
                <a:gridCol w="1189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74" name="Google Shape;774;p69"/>
          <p:cNvSpPr/>
          <p:nvPr/>
        </p:nvSpPr>
        <p:spPr>
          <a:xfrm>
            <a:off x="6400800" y="3429000"/>
            <a:ext cx="9906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9"/>
          <p:cNvSpPr/>
          <p:nvPr/>
        </p:nvSpPr>
        <p:spPr>
          <a:xfrm>
            <a:off x="7332663" y="5570538"/>
            <a:ext cx="1811337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Table (B)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69"/>
          <p:cNvSpPr txBox="1"/>
          <p:nvPr/>
        </p:nvSpPr>
        <p:spPr>
          <a:xfrm>
            <a:off x="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Find Frequency Table of Output Image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82" name="Google Shape;782;p70"/>
          <p:cNvGraphicFramePr/>
          <p:nvPr/>
        </p:nvGraphicFramePr>
        <p:xfrm>
          <a:off x="7391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955975"/>
                <a:gridCol w="796625"/>
              </a:tblGrid>
              <a:tr h="1005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S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790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3" name="Google Shape;783;p70"/>
          <p:cNvGraphicFramePr/>
          <p:nvPr/>
        </p:nvGraphicFramePr>
        <p:xfrm>
          <a:off x="533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609600"/>
                <a:gridCol w="914400"/>
                <a:gridCol w="889000"/>
                <a:gridCol w="1072450"/>
                <a:gridCol w="1116500"/>
                <a:gridCol w="1189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84" name="Google Shape;784;p70"/>
          <p:cNvSpPr/>
          <p:nvPr/>
        </p:nvSpPr>
        <p:spPr>
          <a:xfrm>
            <a:off x="6400800" y="3429000"/>
            <a:ext cx="9906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7332663" y="5722938"/>
            <a:ext cx="1811337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Table (B)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p70"/>
          <p:cNvSpPr txBox="1"/>
          <p:nvPr/>
        </p:nvSpPr>
        <p:spPr>
          <a:xfrm>
            <a:off x="7620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Find Frequency Table of Output Image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1"/>
          <p:cNvSpPr txBox="1"/>
          <p:nvPr>
            <p:ph idx="1" type="body"/>
          </p:nvPr>
        </p:nvSpPr>
        <p:spPr>
          <a:xfrm>
            <a:off x="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(b) Find Frequency Table of Output Image B</a:t>
            </a:r>
            <a:endParaRPr/>
          </a:p>
        </p:txBody>
      </p:sp>
      <p:sp>
        <p:nvSpPr>
          <p:cNvPr id="792" name="Google Shape;792;p7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93" name="Google Shape;793;p71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794" name="Google Shape;794;p71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5" name="Google Shape;795;p71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796" name="Google Shape;796;p71"/>
          <p:cNvGraphicFramePr/>
          <p:nvPr/>
        </p:nvGraphicFramePr>
        <p:xfrm>
          <a:off x="7391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955975"/>
                <a:gridCol w="796625"/>
              </a:tblGrid>
              <a:tr h="1066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S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790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1023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7" name="Google Shape;797;p71"/>
          <p:cNvGraphicFramePr/>
          <p:nvPr/>
        </p:nvGraphicFramePr>
        <p:xfrm>
          <a:off x="533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609600"/>
                <a:gridCol w="914400"/>
                <a:gridCol w="889000"/>
                <a:gridCol w="1072450"/>
                <a:gridCol w="1116500"/>
                <a:gridCol w="1189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98" name="Google Shape;798;p71"/>
          <p:cNvSpPr/>
          <p:nvPr/>
        </p:nvSpPr>
        <p:spPr>
          <a:xfrm>
            <a:off x="6400800" y="3429000"/>
            <a:ext cx="9906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04" name="Google Shape;804;p72"/>
          <p:cNvGraphicFramePr/>
          <p:nvPr/>
        </p:nvGraphicFramePr>
        <p:xfrm>
          <a:off x="7391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955975"/>
                <a:gridCol w="796625"/>
              </a:tblGrid>
              <a:tr h="99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   S</a:t>
                      </a:r>
                      <a:r>
                        <a:rPr b="1" baseline="-25000" lang="en-US" sz="2800"/>
                        <a:t>k</a:t>
                      </a:r>
                      <a:endParaRPr b="1" sz="28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b="1" lang="en-US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790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1023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400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5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850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985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</a:t>
                      </a:r>
                      <a:endParaRPr b="1" sz="2000">
                        <a:solidFill>
                          <a:srgbClr val="00009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448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91450" marL="91450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5" name="Google Shape;805;p72"/>
          <p:cNvGraphicFramePr/>
          <p:nvPr/>
        </p:nvGraphicFramePr>
        <p:xfrm>
          <a:off x="533400" y="990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609600"/>
                <a:gridCol w="914400"/>
                <a:gridCol w="889000"/>
                <a:gridCol w="1072450"/>
                <a:gridCol w="1116500"/>
                <a:gridCol w="1189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06" name="Google Shape;806;p72"/>
          <p:cNvSpPr/>
          <p:nvPr/>
        </p:nvSpPr>
        <p:spPr>
          <a:xfrm>
            <a:off x="6400800" y="3429000"/>
            <a:ext cx="9906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72"/>
          <p:cNvSpPr/>
          <p:nvPr/>
        </p:nvSpPr>
        <p:spPr>
          <a:xfrm>
            <a:off x="7332663" y="5715000"/>
            <a:ext cx="1811337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Table (B)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8" name="Google Shape;808;p72"/>
          <p:cNvSpPr txBox="1"/>
          <p:nvPr>
            <p:ph idx="1" type="body"/>
          </p:nvPr>
        </p:nvSpPr>
        <p:spPr>
          <a:xfrm>
            <a:off x="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(b) Find Frequency Table of Output Image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3"/>
          <p:cNvSpPr txBox="1"/>
          <p:nvPr/>
        </p:nvSpPr>
        <p:spPr>
          <a:xfrm>
            <a:off x="152400" y="71438"/>
            <a:ext cx="342265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Input Histogram (A) and Equalized Histogram (B)</a:t>
            </a:r>
            <a:endParaRPr/>
          </a:p>
        </p:txBody>
      </p:sp>
      <p:graphicFrame>
        <p:nvGraphicFramePr>
          <p:cNvPr id="814" name="Google Shape;814;p73"/>
          <p:cNvGraphicFramePr/>
          <p:nvPr/>
        </p:nvGraphicFramePr>
        <p:xfrm>
          <a:off x="2286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aphicFrame>
        <p:nvGraphicFramePr>
          <p:cNvPr id="815" name="Google Shape;815;p73"/>
          <p:cNvGraphicFramePr/>
          <p:nvPr/>
        </p:nvGraphicFramePr>
        <p:xfrm>
          <a:off x="19050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Sk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985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448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816" name="Google Shape;816;p73"/>
          <p:cNvSpPr/>
          <p:nvPr/>
        </p:nvSpPr>
        <p:spPr>
          <a:xfrm>
            <a:off x="3475038" y="71438"/>
            <a:ext cx="5364162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Histogram (A) :</a:t>
            </a:r>
            <a:endParaRPr/>
          </a:p>
        </p:txBody>
      </p:sp>
      <p:grpSp>
        <p:nvGrpSpPr>
          <p:cNvPr id="817" name="Google Shape;817;p73"/>
          <p:cNvGrpSpPr/>
          <p:nvPr/>
        </p:nvGrpSpPr>
        <p:grpSpPr>
          <a:xfrm>
            <a:off x="3733800" y="3535363"/>
            <a:ext cx="5737225" cy="3265487"/>
            <a:chOff x="3727450" y="3535977"/>
            <a:chExt cx="5737225" cy="3264933"/>
          </a:xfrm>
        </p:grpSpPr>
        <p:sp>
          <p:nvSpPr>
            <p:cNvPr id="818" name="Google Shape;818;p73"/>
            <p:cNvSpPr/>
            <p:nvPr/>
          </p:nvSpPr>
          <p:spPr>
            <a:xfrm>
              <a:off x="3733800" y="3535977"/>
              <a:ext cx="5410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Equalized Image Histogram (B)</a:t>
              </a:r>
              <a:endParaRPr/>
            </a:p>
          </p:txBody>
        </p:sp>
        <p:grpSp>
          <p:nvGrpSpPr>
            <p:cNvPr id="819" name="Google Shape;819;p73"/>
            <p:cNvGrpSpPr/>
            <p:nvPr/>
          </p:nvGrpSpPr>
          <p:grpSpPr>
            <a:xfrm>
              <a:off x="4572000" y="4231184"/>
              <a:ext cx="4165600" cy="2133238"/>
              <a:chOff x="793750" y="3505696"/>
              <a:chExt cx="4165600" cy="2133238"/>
            </a:xfrm>
          </p:grpSpPr>
          <p:cxnSp>
            <p:nvCxnSpPr>
              <p:cNvPr id="820" name="Google Shape;820;p73"/>
              <p:cNvCxnSpPr/>
              <p:nvPr/>
            </p:nvCxnSpPr>
            <p:spPr>
              <a:xfrm>
                <a:off x="838200" y="3505696"/>
                <a:ext cx="0" cy="213323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821" name="Google Shape;821;p73"/>
              <p:cNvCxnSpPr/>
              <p:nvPr/>
            </p:nvCxnSpPr>
            <p:spPr>
              <a:xfrm>
                <a:off x="793750" y="5599253"/>
                <a:ext cx="4165600" cy="3650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822" name="Google Shape;822;p73"/>
            <p:cNvSpPr/>
            <p:nvPr/>
          </p:nvSpPr>
          <p:spPr>
            <a:xfrm>
              <a:off x="3727450" y="3962400"/>
              <a:ext cx="9207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/>
            </a:p>
          </p:txBody>
        </p:sp>
        <p:sp>
          <p:nvSpPr>
            <p:cNvPr id="823" name="Google Shape;823;p73"/>
            <p:cNvSpPr/>
            <p:nvPr/>
          </p:nvSpPr>
          <p:spPr>
            <a:xfrm flipH="1" rot="10800000">
              <a:off x="5486400" y="6202525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24" name="Google Shape;824;p73"/>
            <p:cNvCxnSpPr/>
            <p:nvPr/>
          </p:nvCxnSpPr>
          <p:spPr>
            <a:xfrm>
              <a:off x="4613275" y="5593028"/>
              <a:ext cx="0" cy="761871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25" name="Google Shape;825;p73"/>
            <p:cNvSpPr/>
            <p:nvPr/>
          </p:nvSpPr>
          <p:spPr>
            <a:xfrm flipH="1" rot="10800000">
              <a:off x="6553200" y="6218397"/>
              <a:ext cx="228600" cy="196817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3"/>
            <p:cNvSpPr/>
            <p:nvPr/>
          </p:nvSpPr>
          <p:spPr>
            <a:xfrm>
              <a:off x="8686800" y="5867400"/>
              <a:ext cx="777875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" name="Google Shape;827;p73"/>
            <p:cNvSpPr/>
            <p:nvPr/>
          </p:nvSpPr>
          <p:spPr>
            <a:xfrm>
              <a:off x="4419600" y="6400928"/>
              <a:ext cx="4446588" cy="3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828" name="Google Shape;828;p73"/>
            <p:cNvSpPr/>
            <p:nvPr/>
          </p:nvSpPr>
          <p:spPr>
            <a:xfrm flipH="1" rot="10800000">
              <a:off x="4540250" y="5953329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3"/>
            <p:cNvSpPr/>
            <p:nvPr/>
          </p:nvSpPr>
          <p:spPr>
            <a:xfrm flipH="1" rot="10800000">
              <a:off x="4540250" y="5648581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3"/>
            <p:cNvSpPr/>
            <p:nvPr/>
          </p:nvSpPr>
          <p:spPr>
            <a:xfrm flipH="1" rot="10800000">
              <a:off x="4540250" y="5343832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3"/>
            <p:cNvSpPr/>
            <p:nvPr/>
          </p:nvSpPr>
          <p:spPr>
            <a:xfrm flipH="1" rot="10800000">
              <a:off x="4540250" y="503908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3"/>
            <p:cNvSpPr/>
            <p:nvPr/>
          </p:nvSpPr>
          <p:spPr>
            <a:xfrm flipH="1" rot="10800000">
              <a:off x="4540250" y="4734336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3"/>
            <p:cNvSpPr/>
            <p:nvPr/>
          </p:nvSpPr>
          <p:spPr>
            <a:xfrm flipH="1" rot="10800000">
              <a:off x="4540250" y="442006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34" name="Google Shape;834;p73"/>
            <p:cNvCxnSpPr/>
            <p:nvPr/>
          </p:nvCxnSpPr>
          <p:spPr>
            <a:xfrm>
              <a:off x="6140450" y="4594659"/>
              <a:ext cx="0" cy="1730081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35" name="Google Shape;835;p73"/>
            <p:cNvSpPr/>
            <p:nvPr/>
          </p:nvSpPr>
          <p:spPr>
            <a:xfrm>
              <a:off x="5791201" y="4034972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  <p:sp>
          <p:nvSpPr>
            <p:cNvPr id="836" name="Google Shape;836;p73"/>
            <p:cNvSpPr/>
            <p:nvPr/>
          </p:nvSpPr>
          <p:spPr>
            <a:xfrm flipH="1" rot="10800000">
              <a:off x="6032500" y="4491490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73"/>
            <p:cNvSpPr/>
            <p:nvPr/>
          </p:nvSpPr>
          <p:spPr>
            <a:xfrm flipH="1" rot="10800000">
              <a:off x="4492625" y="621522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3"/>
            <p:cNvSpPr/>
            <p:nvPr/>
          </p:nvSpPr>
          <p:spPr>
            <a:xfrm flipH="1" rot="10800000">
              <a:off x="5029200" y="501210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39" name="Google Shape;839;p73"/>
            <p:cNvCxnSpPr/>
            <p:nvPr/>
          </p:nvCxnSpPr>
          <p:spPr>
            <a:xfrm>
              <a:off x="5137150" y="5250186"/>
              <a:ext cx="0" cy="1074555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40" name="Google Shape;840;p73"/>
            <p:cNvSpPr/>
            <p:nvPr/>
          </p:nvSpPr>
          <p:spPr>
            <a:xfrm>
              <a:off x="4876801" y="4572000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841" name="Google Shape;841;p73"/>
            <p:cNvSpPr/>
            <p:nvPr/>
          </p:nvSpPr>
          <p:spPr>
            <a:xfrm>
              <a:off x="6858000" y="42672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842" name="Google Shape;842;p73"/>
            <p:cNvCxnSpPr/>
            <p:nvPr/>
          </p:nvCxnSpPr>
          <p:spPr>
            <a:xfrm flipH="1">
              <a:off x="7200900" y="4778778"/>
              <a:ext cx="6350" cy="154596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43" name="Google Shape;843;p73"/>
            <p:cNvSpPr/>
            <p:nvPr/>
          </p:nvSpPr>
          <p:spPr>
            <a:xfrm flipH="1" rot="10800000">
              <a:off x="7086600" y="4648625"/>
              <a:ext cx="228600" cy="198404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73"/>
            <p:cNvSpPr/>
            <p:nvPr/>
          </p:nvSpPr>
          <p:spPr>
            <a:xfrm>
              <a:off x="7467601" y="4171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985</a:t>
              </a:r>
              <a:endParaRPr/>
            </a:p>
          </p:txBody>
        </p:sp>
        <p:cxnSp>
          <p:nvCxnSpPr>
            <p:cNvPr id="845" name="Google Shape;845;p73"/>
            <p:cNvCxnSpPr/>
            <p:nvPr/>
          </p:nvCxnSpPr>
          <p:spPr>
            <a:xfrm>
              <a:off x="7734300" y="4594659"/>
              <a:ext cx="0" cy="177769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46" name="Google Shape;846;p73"/>
            <p:cNvSpPr/>
            <p:nvPr/>
          </p:nvSpPr>
          <p:spPr>
            <a:xfrm flipH="1" rot="10800000">
              <a:off x="7620000" y="4526409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73"/>
            <p:cNvSpPr/>
            <p:nvPr/>
          </p:nvSpPr>
          <p:spPr>
            <a:xfrm>
              <a:off x="8001001" y="51624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448</a:t>
              </a:r>
              <a:endParaRPr/>
            </a:p>
          </p:txBody>
        </p:sp>
        <p:cxnSp>
          <p:nvCxnSpPr>
            <p:cNvPr id="848" name="Google Shape;848;p73"/>
            <p:cNvCxnSpPr/>
            <p:nvPr/>
          </p:nvCxnSpPr>
          <p:spPr>
            <a:xfrm>
              <a:off x="8267700" y="5648581"/>
              <a:ext cx="0" cy="676160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49" name="Google Shape;849;p73"/>
            <p:cNvSpPr/>
            <p:nvPr/>
          </p:nvSpPr>
          <p:spPr>
            <a:xfrm flipH="1" rot="10800000">
              <a:off x="8153400" y="5516841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73"/>
          <p:cNvGrpSpPr/>
          <p:nvPr/>
        </p:nvGrpSpPr>
        <p:grpSpPr>
          <a:xfrm>
            <a:off x="3651250" y="533400"/>
            <a:ext cx="5492750" cy="2911475"/>
            <a:chOff x="3651250" y="533400"/>
            <a:chExt cx="5492750" cy="2910711"/>
          </a:xfrm>
        </p:grpSpPr>
        <p:grpSp>
          <p:nvGrpSpPr>
            <p:cNvPr id="851" name="Google Shape;851;p73"/>
            <p:cNvGrpSpPr/>
            <p:nvPr/>
          </p:nvGrpSpPr>
          <p:grpSpPr>
            <a:xfrm>
              <a:off x="4495800" y="838120"/>
              <a:ext cx="4267200" cy="2180652"/>
              <a:chOff x="838200" y="3505120"/>
              <a:chExt cx="4267200" cy="2180652"/>
            </a:xfrm>
          </p:grpSpPr>
          <p:cxnSp>
            <p:nvCxnSpPr>
              <p:cNvPr id="852" name="Google Shape;852;p73"/>
              <p:cNvCxnSpPr/>
              <p:nvPr/>
            </p:nvCxnSpPr>
            <p:spPr>
              <a:xfrm>
                <a:off x="838200" y="3505120"/>
                <a:ext cx="0" cy="213304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853" name="Google Shape;853;p73"/>
              <p:cNvCxnSpPr/>
              <p:nvPr/>
            </p:nvCxnSpPr>
            <p:spPr>
              <a:xfrm flipH="1" rot="10800000">
                <a:off x="838200" y="5668315"/>
                <a:ext cx="4267200" cy="1745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854" name="Google Shape;854;p73"/>
            <p:cNvSpPr/>
            <p:nvPr/>
          </p:nvSpPr>
          <p:spPr>
            <a:xfrm>
              <a:off x="3651250" y="533400"/>
              <a:ext cx="920750" cy="461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b="1" sz="24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" name="Google Shape;855;p73"/>
            <p:cNvSpPr/>
            <p:nvPr/>
          </p:nvSpPr>
          <p:spPr>
            <a:xfrm>
              <a:off x="4337050" y="3044001"/>
              <a:ext cx="4446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856" name="Google Shape;856;p73"/>
            <p:cNvSpPr/>
            <p:nvPr/>
          </p:nvSpPr>
          <p:spPr>
            <a:xfrm flipH="1" rot="10800000">
              <a:off x="5486400" y="137138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73"/>
            <p:cNvSpPr/>
            <p:nvPr/>
          </p:nvSpPr>
          <p:spPr>
            <a:xfrm flipH="1" rot="10800000">
              <a:off x="4387850" y="167610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73"/>
            <p:cNvSpPr/>
            <p:nvPr/>
          </p:nvSpPr>
          <p:spPr>
            <a:xfrm flipH="1" rot="10800000">
              <a:off x="7038975" y="239187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9" name="Google Shape;859;p73"/>
            <p:cNvCxnSpPr/>
            <p:nvPr/>
          </p:nvCxnSpPr>
          <p:spPr>
            <a:xfrm>
              <a:off x="4495800" y="1914163"/>
              <a:ext cx="0" cy="1074456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60" name="Google Shape;860;p73"/>
            <p:cNvSpPr/>
            <p:nvPr/>
          </p:nvSpPr>
          <p:spPr>
            <a:xfrm>
              <a:off x="8763000" y="2514600"/>
              <a:ext cx="381000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3886201" y="1585882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 flipH="1" rot="10800000">
              <a:off x="4425950" y="252360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73"/>
            <p:cNvSpPr/>
            <p:nvPr/>
          </p:nvSpPr>
          <p:spPr>
            <a:xfrm flipH="1" rot="10800000">
              <a:off x="4419600" y="221888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73"/>
            <p:cNvSpPr/>
            <p:nvPr/>
          </p:nvSpPr>
          <p:spPr>
            <a:xfrm flipH="1" rot="10800000">
              <a:off x="4419600" y="191416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73"/>
            <p:cNvSpPr/>
            <p:nvPr/>
          </p:nvSpPr>
          <p:spPr>
            <a:xfrm flipH="1" rot="10800000">
              <a:off x="4419600" y="130472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73"/>
            <p:cNvSpPr/>
            <p:nvPr/>
          </p:nvSpPr>
          <p:spPr>
            <a:xfrm flipH="1" rot="10800000">
              <a:off x="4419600" y="100000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73"/>
            <p:cNvSpPr/>
            <p:nvPr/>
          </p:nvSpPr>
          <p:spPr>
            <a:xfrm>
              <a:off x="5334001" y="9906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868" name="Google Shape;868;p73"/>
            <p:cNvCxnSpPr/>
            <p:nvPr/>
          </p:nvCxnSpPr>
          <p:spPr>
            <a:xfrm flipH="1">
              <a:off x="5600700" y="1474541"/>
              <a:ext cx="6350" cy="1544232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69" name="Google Shape;869;p73"/>
            <p:cNvCxnSpPr/>
            <p:nvPr/>
          </p:nvCxnSpPr>
          <p:spPr>
            <a:xfrm>
              <a:off x="6096000" y="1914163"/>
              <a:ext cx="0" cy="1079217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70" name="Google Shape;870;p73"/>
            <p:cNvCxnSpPr/>
            <p:nvPr/>
          </p:nvCxnSpPr>
          <p:spPr>
            <a:xfrm>
              <a:off x="6623050" y="2361720"/>
              <a:ext cx="0" cy="63165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71" name="Google Shape;871;p73"/>
            <p:cNvCxnSpPr/>
            <p:nvPr/>
          </p:nvCxnSpPr>
          <p:spPr>
            <a:xfrm>
              <a:off x="7156450" y="2514080"/>
              <a:ext cx="0" cy="47929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72" name="Google Shape;872;p73"/>
            <p:cNvCxnSpPr/>
            <p:nvPr/>
          </p:nvCxnSpPr>
          <p:spPr>
            <a:xfrm>
              <a:off x="7696200" y="2666440"/>
              <a:ext cx="0" cy="35233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73" name="Google Shape;873;p73"/>
            <p:cNvCxnSpPr/>
            <p:nvPr/>
          </p:nvCxnSpPr>
          <p:spPr>
            <a:xfrm flipH="1">
              <a:off x="8223250" y="2818800"/>
              <a:ext cx="6350" cy="17457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74" name="Google Shape;874;p73"/>
            <p:cNvSpPr/>
            <p:nvPr/>
          </p:nvSpPr>
          <p:spPr>
            <a:xfrm flipH="1" rot="10800000">
              <a:off x="7575550" y="2607719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3"/>
            <p:cNvSpPr/>
            <p:nvPr/>
          </p:nvSpPr>
          <p:spPr>
            <a:xfrm flipH="1" rot="10800000">
              <a:off x="8093075" y="2664854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73"/>
            <p:cNvSpPr/>
            <p:nvPr/>
          </p:nvSpPr>
          <p:spPr>
            <a:xfrm flipH="1" rot="10800000">
              <a:off x="7054850" y="2390288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73"/>
            <p:cNvSpPr/>
            <p:nvPr/>
          </p:nvSpPr>
          <p:spPr>
            <a:xfrm flipH="1" rot="10800000">
              <a:off x="6508750" y="223951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3"/>
            <p:cNvSpPr/>
            <p:nvPr/>
          </p:nvSpPr>
          <p:spPr>
            <a:xfrm flipH="1" rot="10800000">
              <a:off x="5943600" y="182846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73"/>
            <p:cNvSpPr/>
            <p:nvPr/>
          </p:nvSpPr>
          <p:spPr>
            <a:xfrm flipH="1" rot="10800000">
              <a:off x="5486400" y="137138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73"/>
            <p:cNvSpPr/>
            <p:nvPr/>
          </p:nvSpPr>
          <p:spPr>
            <a:xfrm>
              <a:off x="5791201" y="1447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656</a:t>
              </a:r>
              <a:endParaRPr/>
            </a:p>
          </p:txBody>
        </p:sp>
        <p:sp>
          <p:nvSpPr>
            <p:cNvPr id="881" name="Google Shape;881;p73"/>
            <p:cNvSpPr/>
            <p:nvPr/>
          </p:nvSpPr>
          <p:spPr>
            <a:xfrm>
              <a:off x="6324601" y="1885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329</a:t>
              </a:r>
              <a:endParaRPr/>
            </a:p>
          </p:txBody>
        </p:sp>
        <p:sp>
          <p:nvSpPr>
            <p:cNvPr id="882" name="Google Shape;882;p73"/>
            <p:cNvSpPr/>
            <p:nvPr/>
          </p:nvSpPr>
          <p:spPr>
            <a:xfrm>
              <a:off x="6858001" y="20382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245</a:t>
              </a:r>
              <a:endParaRPr/>
            </a:p>
          </p:txBody>
        </p:sp>
        <p:cxnSp>
          <p:nvCxnSpPr>
            <p:cNvPr id="883" name="Google Shape;883;p73"/>
            <p:cNvCxnSpPr/>
            <p:nvPr/>
          </p:nvCxnSpPr>
          <p:spPr>
            <a:xfrm>
              <a:off x="5029200" y="1317419"/>
              <a:ext cx="0" cy="1729921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84" name="Google Shape;884;p73"/>
            <p:cNvSpPr/>
            <p:nvPr/>
          </p:nvSpPr>
          <p:spPr>
            <a:xfrm flipH="1" rot="10800000">
              <a:off x="4921250" y="117299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4724401" y="685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</p:grpSp>
      <p:sp>
        <p:nvSpPr>
          <p:cNvPr id="886" name="Google Shape;886;p73"/>
          <p:cNvSpPr/>
          <p:nvPr/>
        </p:nvSpPr>
        <p:spPr>
          <a:xfrm>
            <a:off x="7391400" y="22860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endParaRPr/>
          </a:p>
        </p:txBody>
      </p:sp>
      <p:sp>
        <p:nvSpPr>
          <p:cNvPr id="887" name="Google Shape;887;p73"/>
          <p:cNvSpPr/>
          <p:nvPr/>
        </p:nvSpPr>
        <p:spPr>
          <a:xfrm>
            <a:off x="7924800" y="22860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457200" y="76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Image Histogram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914400"/>
            <a:ext cx="7924800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1057275" y="5334000"/>
            <a:ext cx="71882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Histograms: only statistical information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 indication of pixels locations</a:t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2514600" y="1600200"/>
            <a:ext cx="415925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2209800" y="2705100"/>
            <a:ext cx="300038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909763" y="3019425"/>
            <a:ext cx="300037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2895600" y="2971800"/>
            <a:ext cx="990600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0    0    0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3967163" y="2286000"/>
            <a:ext cx="300037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267200" y="2068513"/>
            <a:ext cx="300038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5334000" y="2830513"/>
            <a:ext cx="300038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5676900" y="2133600"/>
            <a:ext cx="300038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5029200" y="1752600"/>
            <a:ext cx="300038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4652963" y="25257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6024563" y="25257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400800" y="2133600"/>
            <a:ext cx="300038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748463" y="25257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7091363" y="2678113"/>
            <a:ext cx="3000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4"/>
          <p:cNvSpPr txBox="1"/>
          <p:nvPr>
            <p:ph idx="1" type="body"/>
          </p:nvPr>
        </p:nvSpPr>
        <p:spPr>
          <a:xfrm>
            <a:off x="457200" y="1219200"/>
            <a:ext cx="8229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8313" lvl="0" marL="468313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(i) </a:t>
            </a:r>
            <a:r>
              <a:rPr lang="en-US" sz="2800"/>
              <a:t>Histogram Specification Tx modifies histogram of input image  as per the specified image histogram.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93" name="Google Shape;893;p74"/>
          <p:cNvSpPr txBox="1"/>
          <p:nvPr>
            <p:ph type="title"/>
          </p:nvPr>
        </p:nvSpPr>
        <p:spPr>
          <a:xfrm>
            <a:off x="381000" y="2286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[2]  Histogram  Specification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74"/>
          <p:cNvSpPr txBox="1"/>
          <p:nvPr/>
        </p:nvSpPr>
        <p:spPr>
          <a:xfrm>
            <a:off x="457200" y="2286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8313" lvl="0" marL="468313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 </a:t>
            </a:r>
            <a:r>
              <a:rPr lang="en-US" sz="2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Histogram of the output image closely matches with the histogram of the specified image.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74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896" name="Google Shape;896;p74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" name="Google Shape;897;p74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5"/>
          <p:cNvSpPr txBox="1"/>
          <p:nvPr>
            <p:ph idx="1" type="body"/>
          </p:nvPr>
        </p:nvSpPr>
        <p:spPr>
          <a:xfrm>
            <a:off x="457200" y="838200"/>
            <a:ext cx="48006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8313" lvl="0" marL="468313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(I) </a:t>
            </a:r>
            <a:r>
              <a:rPr b="1" lang="en-US"/>
              <a:t>Equalize Histogram A</a:t>
            </a:r>
            <a:endParaRPr/>
          </a:p>
        </p:txBody>
      </p:sp>
      <p:sp>
        <p:nvSpPr>
          <p:cNvPr id="903" name="Google Shape;903;p75"/>
          <p:cNvSpPr txBox="1"/>
          <p:nvPr>
            <p:ph type="title"/>
          </p:nvPr>
        </p:nvSpPr>
        <p:spPr>
          <a:xfrm>
            <a:off x="381000" y="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Histogram  Specification  Algorithm</a:t>
            </a:r>
            <a:endParaRPr/>
          </a:p>
        </p:txBody>
      </p:sp>
      <p:sp>
        <p:nvSpPr>
          <p:cNvPr id="904" name="Google Shape;904;p75"/>
          <p:cNvSpPr txBox="1"/>
          <p:nvPr/>
        </p:nvSpPr>
        <p:spPr>
          <a:xfrm>
            <a:off x="457200" y="3200400"/>
            <a:ext cx="533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8313" lvl="0" marL="468313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Equalize Histogram B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5" name="Google Shape;905;p75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906" name="Google Shape;906;p7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7" name="Google Shape;907;p7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08" name="Google Shape;9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675" y="2228850"/>
            <a:ext cx="27273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275" y="4581525"/>
            <a:ext cx="31242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5"/>
          <p:cNvSpPr txBox="1"/>
          <p:nvPr/>
        </p:nvSpPr>
        <p:spPr>
          <a:xfrm>
            <a:off x="1463675" y="1601788"/>
            <a:ext cx="46069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T ( </a:t>
            </a: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1" name="Google Shape;911;p75"/>
          <p:cNvSpPr txBox="1"/>
          <p:nvPr/>
        </p:nvSpPr>
        <p:spPr>
          <a:xfrm>
            <a:off x="1489075" y="4038600"/>
            <a:ext cx="46069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T ( z</a:t>
            </a:r>
            <a:r>
              <a:rPr b="1" baseline="-25000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6"/>
          <p:cNvSpPr txBox="1"/>
          <p:nvPr>
            <p:ph idx="1" type="body"/>
          </p:nvPr>
        </p:nvSpPr>
        <p:spPr>
          <a:xfrm>
            <a:off x="381000" y="838200"/>
            <a:ext cx="8763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8313" lvl="0" marL="468313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(III) </a:t>
            </a:r>
            <a:r>
              <a:rPr b="1" lang="en-US"/>
              <a:t>Equalize Histogram A as per Histogram B</a:t>
            </a:r>
            <a:endParaRPr b="1"/>
          </a:p>
        </p:txBody>
      </p:sp>
      <p:sp>
        <p:nvSpPr>
          <p:cNvPr id="917" name="Google Shape;917;p76"/>
          <p:cNvSpPr txBox="1"/>
          <p:nvPr>
            <p:ph type="title"/>
          </p:nvPr>
        </p:nvSpPr>
        <p:spPr>
          <a:xfrm>
            <a:off x="381000" y="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Histogram  Specification  Algorithm…..</a:t>
            </a:r>
            <a:endParaRPr/>
          </a:p>
        </p:txBody>
      </p:sp>
      <p:grpSp>
        <p:nvGrpSpPr>
          <p:cNvPr id="918" name="Google Shape;918;p76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919" name="Google Shape;919;p76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0" name="Google Shape;920;p76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21" name="Google Shape;921;p76"/>
          <p:cNvSpPr/>
          <p:nvPr/>
        </p:nvSpPr>
        <p:spPr>
          <a:xfrm>
            <a:off x="1090613" y="1676400"/>
            <a:ext cx="49291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function of 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1143000" y="2362200"/>
            <a:ext cx="4929188" cy="144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G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 V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Now,  Equate S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 V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 V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Appropriate value of S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3" name="Google Shape;923;p76"/>
          <p:cNvSpPr txBox="1"/>
          <p:nvPr/>
        </p:nvSpPr>
        <p:spPr>
          <a:xfrm>
            <a:off x="1184275" y="3957638"/>
            <a:ext cx="46069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G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 S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  <p:sp>
        <p:nvSpPr>
          <p:cNvPr id="924" name="Google Shape;924;p76"/>
          <p:cNvSpPr txBox="1"/>
          <p:nvPr/>
        </p:nvSpPr>
        <p:spPr>
          <a:xfrm>
            <a:off x="1143000" y="4627563"/>
            <a:ext cx="2286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S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T (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  <p:sp>
        <p:nvSpPr>
          <p:cNvPr id="925" name="Google Shape;925;p76"/>
          <p:cNvSpPr txBox="1"/>
          <p:nvPr/>
        </p:nvSpPr>
        <p:spPr>
          <a:xfrm>
            <a:off x="1295400" y="5410200"/>
            <a:ext cx="2819400" cy="461963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G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[ T (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]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7"/>
          <p:cNvSpPr txBox="1"/>
          <p:nvPr>
            <p:ph type="title"/>
          </p:nvPr>
        </p:nvSpPr>
        <p:spPr>
          <a:xfrm>
            <a:off x="152400" y="228600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Q4</a:t>
            </a:r>
            <a:endParaRPr/>
          </a:p>
        </p:txBody>
      </p:sp>
      <p:sp>
        <p:nvSpPr>
          <p:cNvPr id="931" name="Google Shape;931;p7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2" name="Google Shape;932;p77"/>
          <p:cNvSpPr txBox="1"/>
          <p:nvPr>
            <p:ph idx="1" type="body"/>
          </p:nvPr>
        </p:nvSpPr>
        <p:spPr>
          <a:xfrm>
            <a:off x="914400" y="304800"/>
            <a:ext cx="7772400" cy="2544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Histogram of Input Image A is given below.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(a) Modify the histogram A as given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histogram B.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(b) Plot the histogram of the Input and  Output Image. </a:t>
            </a:r>
            <a:endParaRPr/>
          </a:p>
        </p:txBody>
      </p:sp>
      <p:grpSp>
        <p:nvGrpSpPr>
          <p:cNvPr id="933" name="Google Shape;933;p77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934" name="Google Shape;934;p77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" name="Google Shape;935;p77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8"/>
          <p:cNvSpPr txBox="1"/>
          <p:nvPr>
            <p:ph type="title"/>
          </p:nvPr>
        </p:nvSpPr>
        <p:spPr>
          <a:xfrm>
            <a:off x="3048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0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Input Image Histogram  (A)  :</a:t>
            </a:r>
            <a:endParaRPr/>
          </a:p>
        </p:txBody>
      </p:sp>
      <p:graphicFrame>
        <p:nvGraphicFramePr>
          <p:cNvPr id="941" name="Google Shape;941;p78"/>
          <p:cNvGraphicFramePr/>
          <p:nvPr/>
        </p:nvGraphicFramePr>
        <p:xfrm>
          <a:off x="304800" y="123825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{429F934F-056B-4EC7-BC6C-55E17EE3948B}</a:tableStyleId>
              </a:tblPr>
              <a:tblGrid>
                <a:gridCol w="1905750"/>
                <a:gridCol w="1012000"/>
                <a:gridCol w="875325"/>
                <a:gridCol w="875325"/>
                <a:gridCol w="879075"/>
                <a:gridCol w="677975"/>
                <a:gridCol w="863450"/>
                <a:gridCol w="677975"/>
                <a:gridCol w="767525"/>
              </a:tblGrid>
              <a:tr h="79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Gray Level  r</a:t>
                      </a:r>
                      <a:r>
                        <a:rPr baseline="-25000" lang="en-US" sz="2400"/>
                        <a:t>k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91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 of Pixels  N</a:t>
                      </a:r>
                      <a:r>
                        <a:rPr baseline="-25000" lang="en-US" sz="2400"/>
                        <a:t>rK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790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1023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850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656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329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245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122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81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942" name="Google Shape;942;p78"/>
          <p:cNvGraphicFramePr/>
          <p:nvPr/>
        </p:nvGraphicFramePr>
        <p:xfrm>
          <a:off x="304800" y="406082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{429F934F-056B-4EC7-BC6C-55E17EE3948B}</a:tableStyleId>
              </a:tblPr>
              <a:tblGrid>
                <a:gridCol w="1752600"/>
                <a:gridCol w="762000"/>
                <a:gridCol w="838200"/>
                <a:gridCol w="609600"/>
                <a:gridCol w="914400"/>
                <a:gridCol w="914400"/>
                <a:gridCol w="1066800"/>
                <a:gridCol w="873200"/>
                <a:gridCol w="803200"/>
              </a:tblGrid>
              <a:tr h="845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Gray Level  Z</a:t>
                      </a:r>
                      <a:r>
                        <a:rPr b="1" baseline="-25000" lang="en-US" sz="2400"/>
                        <a:t>k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2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3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4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5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6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7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765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No of Pixels  N</a:t>
                      </a:r>
                      <a:r>
                        <a:rPr b="1" baseline="-25000" lang="en-US" sz="2400"/>
                        <a:t>ZK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614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819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1230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819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614</a:t>
                      </a:r>
                      <a:endParaRPr b="1"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943" name="Google Shape;943;p78"/>
          <p:cNvSpPr txBox="1"/>
          <p:nvPr/>
        </p:nvSpPr>
        <p:spPr>
          <a:xfrm>
            <a:off x="304800" y="3001963"/>
            <a:ext cx="708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Specified Histogram  (B)  :</a:t>
            </a:r>
            <a:endParaRPr/>
          </a:p>
        </p:txBody>
      </p:sp>
      <p:grpSp>
        <p:nvGrpSpPr>
          <p:cNvPr id="944" name="Google Shape;944;p78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945" name="Google Shape;945;p7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" name="Google Shape;946;p7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9"/>
          <p:cNvSpPr txBox="1"/>
          <p:nvPr>
            <p:ph idx="1" type="body"/>
          </p:nvPr>
        </p:nvSpPr>
        <p:spPr>
          <a:xfrm>
            <a:off x="45720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Step-1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:  Equalize Input Image Histogram A </a:t>
            </a:r>
            <a:endParaRPr/>
          </a:p>
        </p:txBody>
      </p:sp>
      <p:grpSp>
        <p:nvGrpSpPr>
          <p:cNvPr id="952" name="Google Shape;952;p79"/>
          <p:cNvGrpSpPr/>
          <p:nvPr/>
        </p:nvGrpSpPr>
        <p:grpSpPr>
          <a:xfrm>
            <a:off x="573088" y="1565275"/>
            <a:ext cx="7672387" cy="1806575"/>
            <a:chOff x="3465" y="5649"/>
            <a:chExt cx="6000" cy="1764"/>
          </a:xfrm>
        </p:grpSpPr>
        <p:cxnSp>
          <p:nvCxnSpPr>
            <p:cNvPr id="953" name="Google Shape;953;p79"/>
            <p:cNvCxnSpPr/>
            <p:nvPr/>
          </p:nvCxnSpPr>
          <p:spPr>
            <a:xfrm>
              <a:off x="346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4" name="Google Shape;954;p79"/>
            <p:cNvGrpSpPr/>
            <p:nvPr/>
          </p:nvGrpSpPr>
          <p:grpSpPr>
            <a:xfrm>
              <a:off x="5038" y="5649"/>
              <a:ext cx="2819" cy="1764"/>
              <a:chOff x="5038" y="6154"/>
              <a:chExt cx="2819" cy="1764"/>
            </a:xfrm>
          </p:grpSpPr>
          <p:sp>
            <p:nvSpPr>
              <p:cNvPr id="955" name="Google Shape;955;p79"/>
              <p:cNvSpPr/>
              <p:nvPr/>
            </p:nvSpPr>
            <p:spPr>
              <a:xfrm>
                <a:off x="5038" y="6154"/>
                <a:ext cx="2819" cy="1276"/>
              </a:xfrm>
              <a:prstGeom prst="roundRect">
                <a:avLst>
                  <a:gd fmla="val 16667" name="adj"/>
                </a:avLst>
              </a:prstGeom>
              <a:solidFill>
                <a:srgbClr val="FBD4B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Histogram Eualization </a:t>
                </a:r>
                <a:r>
                  <a:rPr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</a:t>
                </a:r>
                <a:r>
                  <a:rPr b="1"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1" baseline="-25000"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b="1"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T (</a:t>
                </a:r>
                <a:r>
                  <a:rPr b="1" lang="en-US" sz="3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r>
                  <a:rPr b="1" baseline="-25000" lang="en-US" sz="3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</a:t>
                </a:r>
                <a:r>
                  <a:rPr b="1"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b="1" sz="5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6" name="Google Shape;956;p79"/>
              <p:cNvSpPr/>
              <p:nvPr/>
            </p:nvSpPr>
            <p:spPr>
              <a:xfrm>
                <a:off x="6180" y="7429"/>
                <a:ext cx="495" cy="489"/>
              </a:xfrm>
              <a:prstGeom prst="downArrow">
                <a:avLst>
                  <a:gd fmla="val 50000" name="adj1"/>
                  <a:gd fmla="val 25759" name="adj2"/>
                </a:avLst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79"/>
              <p:cNvSpPr txBox="1"/>
              <p:nvPr/>
            </p:nvSpPr>
            <p:spPr>
              <a:xfrm rot="5400000">
                <a:off x="6209" y="7514"/>
                <a:ext cx="426" cy="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958" name="Google Shape;958;p79"/>
            <p:cNvCxnSpPr/>
            <p:nvPr/>
          </p:nvCxnSpPr>
          <p:spPr>
            <a:xfrm>
              <a:off x="787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9" name="Google Shape;959;p79"/>
          <p:cNvSpPr/>
          <p:nvPr/>
        </p:nvSpPr>
        <p:spPr>
          <a:xfrm>
            <a:off x="6789738" y="1295400"/>
            <a:ext cx="763587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0" name="Google Shape;960;p7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1143000" y="1314450"/>
            <a:ext cx="763588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550" y="3448050"/>
            <a:ext cx="3473450" cy="13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3" name="Google Shape;963;p79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964" name="Google Shape;964;p79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5" name="Google Shape;965;p79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0" name="Google Shape;970;p80"/>
          <p:cNvGraphicFramePr/>
          <p:nvPr/>
        </p:nvGraphicFramePr>
        <p:xfrm>
          <a:off x="533400" y="4683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85825"/>
                <a:gridCol w="949100"/>
                <a:gridCol w="1117825"/>
                <a:gridCol w="1312325"/>
                <a:gridCol w="1366225"/>
                <a:gridCol w="14552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</a:t>
                      </a:r>
                      <a:endParaRPr b="1" sz="2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Norm</a:t>
                      </a:r>
                      <a:r>
                        <a:rPr b="1" lang="en-US" sz="2400"/>
                        <a:t>           rk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PDF</a:t>
                      </a:r>
                      <a:endParaRPr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EqualizedGray Value S</a:t>
                      </a:r>
                      <a:r>
                        <a:rPr baseline="-25000" lang="en-US" sz="2400"/>
                        <a:t>k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0.192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0.441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0.648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0.976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0.019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971" name="Google Shape;971;p80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972" name="Google Shape;972;p80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3" name="Google Shape;973;p80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1"/>
          <p:cNvSpPr txBox="1"/>
          <p:nvPr>
            <p:ph idx="1" type="body"/>
          </p:nvPr>
        </p:nvSpPr>
        <p:spPr>
          <a:xfrm>
            <a:off x="457200" y="2286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>
                <a:latin typeface="Cambria"/>
                <a:ea typeface="Cambria"/>
                <a:cs typeface="Cambria"/>
                <a:sym typeface="Cambria"/>
              </a:rPr>
              <a:t>Step-2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:  Equalize Specified Histogram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979" name="Google Shape;979;p81"/>
          <p:cNvGrpSpPr/>
          <p:nvPr/>
        </p:nvGrpSpPr>
        <p:grpSpPr>
          <a:xfrm>
            <a:off x="573088" y="1546225"/>
            <a:ext cx="7672387" cy="2263775"/>
            <a:chOff x="3465" y="5649"/>
            <a:chExt cx="6000" cy="1698"/>
          </a:xfrm>
        </p:grpSpPr>
        <p:cxnSp>
          <p:nvCxnSpPr>
            <p:cNvPr id="980" name="Google Shape;980;p81"/>
            <p:cNvCxnSpPr/>
            <p:nvPr/>
          </p:nvCxnSpPr>
          <p:spPr>
            <a:xfrm>
              <a:off x="346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81" name="Google Shape;981;p81"/>
            <p:cNvGrpSpPr/>
            <p:nvPr/>
          </p:nvGrpSpPr>
          <p:grpSpPr>
            <a:xfrm>
              <a:off x="5038" y="5649"/>
              <a:ext cx="2819" cy="1698"/>
              <a:chOff x="5038" y="6154"/>
              <a:chExt cx="2819" cy="1698"/>
            </a:xfrm>
          </p:grpSpPr>
          <p:sp>
            <p:nvSpPr>
              <p:cNvPr id="982" name="Google Shape;982;p81"/>
              <p:cNvSpPr/>
              <p:nvPr/>
            </p:nvSpPr>
            <p:spPr>
              <a:xfrm>
                <a:off x="5038" y="6154"/>
                <a:ext cx="2819" cy="1080"/>
              </a:xfrm>
              <a:prstGeom prst="roundRect">
                <a:avLst>
                  <a:gd fmla="val 16667" name="adj"/>
                </a:avLst>
              </a:prstGeom>
              <a:solidFill>
                <a:srgbClr val="FBD4B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Histogram Eualization </a:t>
                </a:r>
                <a:r>
                  <a:rPr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</a:t>
                </a:r>
                <a:r>
                  <a:rPr b="1"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b="1" baseline="-25000"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b="1"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G ( Zk )</a:t>
                </a:r>
                <a:endParaRPr b="1" sz="5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3" name="Google Shape;983;p81"/>
              <p:cNvSpPr/>
              <p:nvPr/>
            </p:nvSpPr>
            <p:spPr>
              <a:xfrm>
                <a:off x="6180" y="7391"/>
                <a:ext cx="495" cy="461"/>
              </a:xfrm>
              <a:prstGeom prst="downArrow">
                <a:avLst>
                  <a:gd fmla="val 50000" name="adj1"/>
                  <a:gd fmla="val 25759" name="adj2"/>
                </a:avLst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81"/>
              <p:cNvSpPr txBox="1"/>
              <p:nvPr/>
            </p:nvSpPr>
            <p:spPr>
              <a:xfrm rot="5400000">
                <a:off x="6222" y="7452"/>
                <a:ext cx="402" cy="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985" name="Google Shape;985;p81"/>
            <p:cNvCxnSpPr/>
            <p:nvPr/>
          </p:nvCxnSpPr>
          <p:spPr>
            <a:xfrm>
              <a:off x="7875" y="6189"/>
              <a:ext cx="159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86" name="Google Shape;986;p81"/>
          <p:cNvSpPr/>
          <p:nvPr/>
        </p:nvSpPr>
        <p:spPr>
          <a:xfrm>
            <a:off x="6705600" y="1219200"/>
            <a:ext cx="763588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7" name="Google Shape;987;p8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8" name="Google Shape;98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138" y="3829050"/>
            <a:ext cx="3522662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1"/>
          <p:cNvSpPr/>
          <p:nvPr/>
        </p:nvSpPr>
        <p:spPr>
          <a:xfrm>
            <a:off x="1143000" y="1219200"/>
            <a:ext cx="763588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0" name="Google Shape;990;p81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991" name="Google Shape;991;p81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" name="Google Shape;992;p81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7" name="Google Shape;997;p82"/>
          <p:cNvGraphicFramePr/>
          <p:nvPr/>
        </p:nvGraphicFramePr>
        <p:xfrm>
          <a:off x="533400" y="4683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85825"/>
                <a:gridCol w="949100"/>
                <a:gridCol w="1117825"/>
                <a:gridCol w="1312325"/>
                <a:gridCol w="1366225"/>
                <a:gridCol w="1455275"/>
              </a:tblGrid>
              <a:tr h="9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Norm   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Nz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PDF</a:t>
                      </a:r>
                      <a:endParaRPr b="1"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Pr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V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002060"/>
                        </a:solidFill>
                      </a:endParaRPr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7030A0"/>
                        </a:solidFill>
                      </a:endParaRPr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1230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</a:tbl>
          </a:graphicData>
        </a:graphic>
      </p:graphicFrame>
      <p:grpSp>
        <p:nvGrpSpPr>
          <p:cNvPr id="998" name="Google Shape;998;p82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999" name="Google Shape;999;p82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0" name="Google Shape;1000;p82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5" name="Google Shape;1005;p83"/>
          <p:cNvGraphicFramePr/>
          <p:nvPr/>
        </p:nvGraphicFramePr>
        <p:xfrm>
          <a:off x="533400" y="4683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85825"/>
                <a:gridCol w="949100"/>
                <a:gridCol w="1117825"/>
                <a:gridCol w="1312325"/>
                <a:gridCol w="1366225"/>
                <a:gridCol w="1455275"/>
              </a:tblGrid>
              <a:tr h="9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Norm   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Nz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PDF</a:t>
                      </a:r>
                      <a:endParaRPr b="1"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Pr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V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Denorm.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7030A0"/>
                        </a:solidFill>
                      </a:endParaRPr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1230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0.300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</a:tbl>
          </a:graphicData>
        </a:graphic>
      </p:graphicFrame>
      <p:grpSp>
        <p:nvGrpSpPr>
          <p:cNvPr id="1006" name="Google Shape;1006;p83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07" name="Google Shape;1007;p83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8" name="Google Shape;1008;p83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4572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Image Contrast 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701675" y="838200"/>
            <a:ext cx="7985125" cy="375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contrast of a Gray scale image indicates how easily objects in the image can be distinguished 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262673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2626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contrast image: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many distinct intensity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values.</a:t>
            </a:r>
            <a:endParaRPr/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73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2626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 contrast: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 uses few intensity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values.</a:t>
            </a:r>
            <a:endParaRPr/>
          </a:p>
        </p:txBody>
      </p:sp>
      <p:grpSp>
        <p:nvGrpSpPr>
          <p:cNvPr id="197" name="Google Shape;197;p2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98" name="Google Shape;198;p21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99" name="Google Shape;199;p2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44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201" name="Google Shape;201;p21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i="0" lang="en-US" sz="2400" u="none" cap="none" strike="noStrike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i="0" lang="en-US" sz="2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i="0" sz="2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2" name="Google Shape;202;p21"/>
          <p:cNvSpPr/>
          <p:nvPr/>
        </p:nvSpPr>
        <p:spPr>
          <a:xfrm>
            <a:off x="685800" y="4724400"/>
            <a:ext cx="77724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Contrast?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spread intensity values &amp; large difference between min and max intensity values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" name="Google Shape;1013;p84"/>
          <p:cNvGraphicFramePr/>
          <p:nvPr/>
        </p:nvGraphicFramePr>
        <p:xfrm>
          <a:off x="533400" y="4683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85825"/>
                <a:gridCol w="949100"/>
                <a:gridCol w="1117825"/>
                <a:gridCol w="1312325"/>
                <a:gridCol w="1366225"/>
                <a:gridCol w="1455275"/>
              </a:tblGrid>
              <a:tr h="9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Norm   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Nz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PDF</a:t>
                      </a:r>
                      <a:endParaRPr b="1"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Pr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V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Denorm.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0.350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1230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0.300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1.00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45500" marB="45500" marR="91450" marL="91450"/>
                </a:tc>
              </a:tr>
            </a:tbl>
          </a:graphicData>
        </a:graphic>
      </p:graphicFrame>
      <p:grpSp>
        <p:nvGrpSpPr>
          <p:cNvPr id="1014" name="Google Shape;1014;p84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15" name="Google Shape;1015;p84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6" name="Google Shape;1016;p84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1" name="Google Shape;1021;p85"/>
          <p:cNvGraphicFramePr/>
          <p:nvPr/>
        </p:nvGraphicFramePr>
        <p:xfrm>
          <a:off x="533400" y="5635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85825"/>
                <a:gridCol w="949100"/>
                <a:gridCol w="1117825"/>
                <a:gridCol w="1312325"/>
                <a:gridCol w="1366225"/>
                <a:gridCol w="1455275"/>
              </a:tblGrid>
              <a:tr h="94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075" marB="4507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Norm   Zk</a:t>
                      </a:r>
                      <a:endParaRPr b="1" sz="2400"/>
                    </a:p>
                  </a:txBody>
                  <a:tcPr marT="45075" marB="4507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Freq.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Nz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075" marB="4507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PDF</a:t>
                      </a:r>
                      <a:endParaRPr b="1" sz="2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Pr</a:t>
                      </a:r>
                      <a:endParaRPr b="1" sz="2400"/>
                    </a:p>
                  </a:txBody>
                  <a:tcPr marT="45075" marB="4507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CDF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V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075" marB="4507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075" marB="45075" marR="91450" marL="91450">
                    <a:solidFill>
                      <a:srgbClr val="FFFF66"/>
                    </a:solidFill>
                  </a:tcPr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206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7030A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                                      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1/7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2/7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3/7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4/7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0.350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2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5/7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1230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0.300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0.650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6/7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0.200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0.850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5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1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0.150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1.00</a:t>
                      </a:r>
                      <a:endParaRPr/>
                    </a:p>
                  </a:txBody>
                  <a:tcPr marT="45075" marB="450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075" marB="45075" marR="91450" marL="91450"/>
                </a:tc>
              </a:tr>
            </a:tbl>
          </a:graphicData>
        </a:graphic>
      </p:graphicFrame>
      <p:grpSp>
        <p:nvGrpSpPr>
          <p:cNvPr id="1022" name="Google Shape;1022;p85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23" name="Google Shape;1023;p8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4" name="Google Shape;1024;p8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86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30" name="Google Shape;1030;p86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1" name="Google Shape;1031;p86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032" name="Google Shape;1032;p86"/>
          <p:cNvGraphicFramePr/>
          <p:nvPr/>
        </p:nvGraphicFramePr>
        <p:xfrm>
          <a:off x="381000" y="22256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149650"/>
                <a:gridCol w="1642375"/>
                <a:gridCol w="1313900"/>
                <a:gridCol w="1560250"/>
                <a:gridCol w="2792025"/>
              </a:tblGrid>
              <a:tr h="1188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r</a:t>
                      </a:r>
                      <a:r>
                        <a:rPr b="1" lang="en-US" sz="2400"/>
                        <a:t>k</a:t>
                      </a:r>
                      <a:endParaRPr b="1" sz="24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 Sk</a:t>
                      </a:r>
                      <a:endParaRPr b="1" sz="24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Closest</a:t>
                      </a:r>
                      <a:endParaRPr b="1" sz="24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V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Inverse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</a:t>
                      </a:r>
                      <a:r>
                        <a:rPr b="1" baseline="-25000" lang="en-US" sz="2400"/>
                        <a:t>k</a:t>
                      </a:r>
                      <a:endParaRPr b="1" sz="20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Freq. of Z</a:t>
                      </a:r>
                      <a:r>
                        <a:rPr b="1" baseline="-25000" lang="en-US" sz="2400"/>
                        <a:t>k</a:t>
                      </a:r>
                      <a:endParaRPr b="1" baseline="-25000" sz="24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In the output Image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N</a:t>
                      </a:r>
                      <a:r>
                        <a:rPr b="1" baseline="-25000" lang="en-US" sz="2400"/>
                        <a:t>k</a:t>
                      </a:r>
                      <a:endParaRPr b="1" sz="20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</a:tr>
              <a:tr h="49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</a:tr>
              <a:tr h="49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</a:tr>
              <a:tr h="49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</a:tr>
              <a:tr h="49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3 , 4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</a:tr>
              <a:tr h="49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5,</a:t>
                      </a: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 6, 7</a:t>
                      </a:r>
                      <a:endParaRPr b="1" sz="2400">
                        <a:solidFill>
                          <a:srgbClr val="000099"/>
                        </a:solidFill>
                      </a:endParaRPr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45525" marB="45525" marR="91450" marL="91450"/>
                </a:tc>
              </a:tr>
            </a:tbl>
          </a:graphicData>
        </a:graphic>
      </p:graphicFrame>
      <p:sp>
        <p:nvSpPr>
          <p:cNvPr id="1033" name="Google Shape;1033;p86"/>
          <p:cNvSpPr/>
          <p:nvPr/>
        </p:nvSpPr>
        <p:spPr>
          <a:xfrm>
            <a:off x="5572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4" name="Google Shape;1034;p86"/>
          <p:cNvSpPr/>
          <p:nvPr/>
        </p:nvSpPr>
        <p:spPr>
          <a:xfrm>
            <a:off x="1928813" y="1595438"/>
            <a:ext cx="8143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5" name="Google Shape;1035;p86"/>
          <p:cNvSpPr/>
          <p:nvPr/>
        </p:nvSpPr>
        <p:spPr>
          <a:xfrm>
            <a:off x="33766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p86"/>
          <p:cNvSpPr/>
          <p:nvPr/>
        </p:nvSpPr>
        <p:spPr>
          <a:xfrm>
            <a:off x="48244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4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86"/>
          <p:cNvSpPr/>
          <p:nvPr/>
        </p:nvSpPr>
        <p:spPr>
          <a:xfrm>
            <a:off x="69580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8" name="Google Shape;1038;p86"/>
          <p:cNvSpPr/>
          <p:nvPr/>
        </p:nvSpPr>
        <p:spPr>
          <a:xfrm>
            <a:off x="2081213" y="833438"/>
            <a:ext cx="49291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function of 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9" name="Google Shape;1039;p86"/>
          <p:cNvSpPr txBox="1"/>
          <p:nvPr/>
        </p:nvSpPr>
        <p:spPr>
          <a:xfrm>
            <a:off x="0" y="762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Step-3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:  Equalize Histogram A as per Histogram B</a:t>
            </a:r>
            <a:endParaRPr/>
          </a:p>
        </p:txBody>
      </p:sp>
      <p:sp>
        <p:nvSpPr>
          <p:cNvPr id="1040" name="Google Shape;1040;p86"/>
          <p:cNvSpPr/>
          <p:nvPr/>
        </p:nvSpPr>
        <p:spPr>
          <a:xfrm>
            <a:off x="6219825" y="835025"/>
            <a:ext cx="26193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G</a:t>
            </a:r>
            <a:r>
              <a:rPr b="1"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 T (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]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Google Shape;1045;p87"/>
          <p:cNvGraphicFramePr/>
          <p:nvPr/>
        </p:nvGraphicFramePr>
        <p:xfrm>
          <a:off x="1371600" y="1041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095625"/>
                <a:gridCol w="1799975"/>
              </a:tblGrid>
              <a:tr h="1188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 Gray Value 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25" marB="45725" marR="91450" marL="91450">
                    <a:solidFill>
                      <a:srgbClr val="FFFF66"/>
                    </a:solidFill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046" name="Google Shape;1046;p87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47" name="Google Shape;1047;p87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8" name="Google Shape;1048;p87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049" name="Google Shape;1049;p87"/>
          <p:cNvGraphicFramePr/>
          <p:nvPr/>
        </p:nvGraphicFramePr>
        <p:xfrm>
          <a:off x="5894388" y="2089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149825"/>
                <a:gridCol w="1642600"/>
              </a:tblGrid>
              <a:tr h="94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r</a:t>
                      </a:r>
                      <a:r>
                        <a:rPr b="1" lang="en-US" sz="2400"/>
                        <a:t>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 Sk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3 , 4</a:t>
                      </a:r>
                      <a:endParaRPr/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5,</a:t>
                      </a: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 6, 7</a:t>
                      </a:r>
                      <a:endParaRPr b="1" sz="2400">
                        <a:solidFill>
                          <a:srgbClr val="000099"/>
                        </a:solidFill>
                      </a:endParaRPr>
                    </a:p>
                  </a:txBody>
                  <a:tcPr marT="45500" marB="455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50" name="Google Shape;1050;p87"/>
          <p:cNvSpPr txBox="1"/>
          <p:nvPr/>
        </p:nvSpPr>
        <p:spPr>
          <a:xfrm>
            <a:off x="152400" y="228600"/>
            <a:ext cx="396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A Equalization Result</a:t>
            </a:r>
            <a:endParaRPr/>
          </a:p>
        </p:txBody>
      </p:sp>
      <p:sp>
        <p:nvSpPr>
          <p:cNvPr id="1051" name="Google Shape;1051;p87"/>
          <p:cNvSpPr txBox="1"/>
          <p:nvPr/>
        </p:nvSpPr>
        <p:spPr>
          <a:xfrm>
            <a:off x="5410200" y="228600"/>
            <a:ext cx="396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Step-3 : Column  2</a:t>
            </a:r>
            <a:endParaRPr/>
          </a:p>
        </p:txBody>
      </p:sp>
      <p:sp>
        <p:nvSpPr>
          <p:cNvPr id="1052" name="Google Shape;1052;p87"/>
          <p:cNvSpPr/>
          <p:nvPr/>
        </p:nvSpPr>
        <p:spPr>
          <a:xfrm>
            <a:off x="4572000" y="3429000"/>
            <a:ext cx="10668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87"/>
          <p:cNvSpPr/>
          <p:nvPr/>
        </p:nvSpPr>
        <p:spPr>
          <a:xfrm>
            <a:off x="6096000" y="1600200"/>
            <a:ext cx="8143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4" name="Google Shape;1054;p87"/>
          <p:cNvSpPr/>
          <p:nvPr/>
        </p:nvSpPr>
        <p:spPr>
          <a:xfrm>
            <a:off x="74152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9" name="Google Shape;1059;p88"/>
          <p:cNvGraphicFramePr/>
          <p:nvPr/>
        </p:nvGraphicFramePr>
        <p:xfrm>
          <a:off x="381000" y="1214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60325"/>
                <a:gridCol w="816075"/>
              </a:tblGrid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pSp>
        <p:nvGrpSpPr>
          <p:cNvPr id="1060" name="Google Shape;1060;p88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61" name="Google Shape;1061;p8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2" name="Google Shape;1062;p8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063" name="Google Shape;1063;p88"/>
          <p:cNvGraphicFramePr/>
          <p:nvPr/>
        </p:nvGraphicFramePr>
        <p:xfrm>
          <a:off x="5894388" y="2089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420625"/>
                <a:gridCol w="1371800"/>
              </a:tblGrid>
              <a:tr h="94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 Sk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Closest</a:t>
                      </a:r>
                      <a:r>
                        <a:rPr b="1" lang="en-US" sz="2400"/>
                        <a:t> </a:t>
                      </a:r>
                      <a:r>
                        <a:rPr b="1" lang="en-US" sz="2400"/>
                        <a:t> Vk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64" name="Google Shape;1064;p88"/>
          <p:cNvSpPr txBox="1"/>
          <p:nvPr/>
        </p:nvSpPr>
        <p:spPr>
          <a:xfrm>
            <a:off x="5410200" y="76200"/>
            <a:ext cx="396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Step-3 : Find Column  3</a:t>
            </a:r>
            <a:endParaRPr/>
          </a:p>
        </p:txBody>
      </p:sp>
      <p:sp>
        <p:nvSpPr>
          <p:cNvPr id="1065" name="Google Shape;1065;p88"/>
          <p:cNvSpPr/>
          <p:nvPr/>
        </p:nvSpPr>
        <p:spPr>
          <a:xfrm>
            <a:off x="4648200" y="3429000"/>
            <a:ext cx="10668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88"/>
          <p:cNvSpPr/>
          <p:nvPr/>
        </p:nvSpPr>
        <p:spPr>
          <a:xfrm>
            <a:off x="6096000" y="1524000"/>
            <a:ext cx="8143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7" name="Google Shape;1067;p88"/>
          <p:cNvSpPr/>
          <p:nvPr/>
        </p:nvSpPr>
        <p:spPr>
          <a:xfrm>
            <a:off x="7415213" y="15240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8" name="Google Shape;1068;p88"/>
          <p:cNvSpPr txBox="1"/>
          <p:nvPr/>
        </p:nvSpPr>
        <p:spPr>
          <a:xfrm>
            <a:off x="152400" y="76200"/>
            <a:ext cx="236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Step-1 : Result</a:t>
            </a:r>
            <a:endParaRPr/>
          </a:p>
        </p:txBody>
      </p:sp>
      <p:sp>
        <p:nvSpPr>
          <p:cNvPr id="1069" name="Google Shape;1069;p88"/>
          <p:cNvSpPr txBox="1"/>
          <p:nvPr/>
        </p:nvSpPr>
        <p:spPr>
          <a:xfrm>
            <a:off x="2590800" y="76200"/>
            <a:ext cx="236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Step-2 : Result</a:t>
            </a:r>
            <a:endParaRPr/>
          </a:p>
        </p:txBody>
      </p:sp>
      <p:graphicFrame>
        <p:nvGraphicFramePr>
          <p:cNvPr id="1070" name="Google Shape;1070;p88"/>
          <p:cNvGraphicFramePr/>
          <p:nvPr/>
        </p:nvGraphicFramePr>
        <p:xfrm>
          <a:off x="2667000" y="1214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60325"/>
                <a:gridCol w="816075"/>
              </a:tblGrid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                                      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2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075" marB="4507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Google Shape;1075;p89"/>
          <p:cNvGraphicFramePr/>
          <p:nvPr/>
        </p:nvGraphicFramePr>
        <p:xfrm>
          <a:off x="381000" y="1214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60325"/>
                <a:gridCol w="816075"/>
              </a:tblGrid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pSp>
        <p:nvGrpSpPr>
          <p:cNvPr id="1076" name="Google Shape;1076;p89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77" name="Google Shape;1077;p89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8" name="Google Shape;1078;p89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079" name="Google Shape;1079;p89"/>
          <p:cNvGraphicFramePr/>
          <p:nvPr/>
        </p:nvGraphicFramePr>
        <p:xfrm>
          <a:off x="5894388" y="2089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115775"/>
                <a:gridCol w="1676625"/>
              </a:tblGrid>
              <a:tr h="94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Closest</a:t>
                      </a:r>
                      <a:r>
                        <a:rPr b="1" lang="en-US" sz="2400"/>
                        <a:t> </a:t>
                      </a:r>
                      <a:r>
                        <a:rPr b="1" lang="en-US" sz="2400"/>
                        <a:t> Vk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Inverse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 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80" name="Google Shape;1080;p89"/>
          <p:cNvSpPr txBox="1"/>
          <p:nvPr/>
        </p:nvSpPr>
        <p:spPr>
          <a:xfrm>
            <a:off x="5410200" y="228600"/>
            <a:ext cx="396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Step-3 : Find Column  4</a:t>
            </a:r>
            <a:endParaRPr/>
          </a:p>
        </p:txBody>
      </p:sp>
      <p:sp>
        <p:nvSpPr>
          <p:cNvPr id="1081" name="Google Shape;1081;p89"/>
          <p:cNvSpPr/>
          <p:nvPr/>
        </p:nvSpPr>
        <p:spPr>
          <a:xfrm>
            <a:off x="4724400" y="3429000"/>
            <a:ext cx="10668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89"/>
          <p:cNvSpPr/>
          <p:nvPr/>
        </p:nvSpPr>
        <p:spPr>
          <a:xfrm>
            <a:off x="6096000" y="1524000"/>
            <a:ext cx="8143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3" name="Google Shape;1083;p89"/>
          <p:cNvSpPr/>
          <p:nvPr/>
        </p:nvSpPr>
        <p:spPr>
          <a:xfrm>
            <a:off x="7415213" y="15240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4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4" name="Google Shape;1084;p89"/>
          <p:cNvSpPr txBox="1"/>
          <p:nvPr/>
        </p:nvSpPr>
        <p:spPr>
          <a:xfrm>
            <a:off x="152400" y="76200"/>
            <a:ext cx="236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Step-1 : Result</a:t>
            </a:r>
            <a:endParaRPr/>
          </a:p>
        </p:txBody>
      </p:sp>
      <p:sp>
        <p:nvSpPr>
          <p:cNvPr id="1085" name="Google Shape;1085;p89"/>
          <p:cNvSpPr txBox="1"/>
          <p:nvPr/>
        </p:nvSpPr>
        <p:spPr>
          <a:xfrm>
            <a:off x="2590800" y="76200"/>
            <a:ext cx="236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Step-2 : Result</a:t>
            </a:r>
            <a:endParaRPr/>
          </a:p>
        </p:txBody>
      </p:sp>
      <p:graphicFrame>
        <p:nvGraphicFramePr>
          <p:cNvPr id="1086" name="Google Shape;1086;p89"/>
          <p:cNvGraphicFramePr/>
          <p:nvPr/>
        </p:nvGraphicFramePr>
        <p:xfrm>
          <a:off x="2743200" y="1214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60325"/>
                <a:gridCol w="816075"/>
              </a:tblGrid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                                      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2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075" marB="4507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" name="Google Shape;1091;p90"/>
          <p:cNvGraphicFramePr/>
          <p:nvPr/>
        </p:nvGraphicFramePr>
        <p:xfrm>
          <a:off x="381000" y="1214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60325"/>
                <a:gridCol w="816075"/>
              </a:tblGrid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S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pSp>
        <p:nvGrpSpPr>
          <p:cNvPr id="1092" name="Google Shape;1092;p90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093" name="Google Shape;1093;p90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4" name="Google Shape;1094;p90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095" name="Google Shape;1095;p90"/>
          <p:cNvGraphicFramePr/>
          <p:nvPr/>
        </p:nvGraphicFramePr>
        <p:xfrm>
          <a:off x="5867400" y="1752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115775"/>
                <a:gridCol w="1981450"/>
              </a:tblGrid>
              <a:tr h="94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Inverse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 Zk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Freq</a:t>
                      </a:r>
                      <a:endParaRPr b="1" sz="24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 Nk</a:t>
                      </a:r>
                      <a:endParaRPr b="1" sz="24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656+329</a:t>
                      </a: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 = 985</a:t>
                      </a:r>
                      <a:endParaRPr b="1" sz="24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245+122+81 = 448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96" name="Google Shape;1096;p90"/>
          <p:cNvSpPr txBox="1"/>
          <p:nvPr/>
        </p:nvSpPr>
        <p:spPr>
          <a:xfrm>
            <a:off x="5410200" y="228600"/>
            <a:ext cx="396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Step-3 : Find Column  5</a:t>
            </a:r>
            <a:endParaRPr/>
          </a:p>
        </p:txBody>
      </p:sp>
      <p:sp>
        <p:nvSpPr>
          <p:cNvPr id="1097" name="Google Shape;1097;p90"/>
          <p:cNvSpPr/>
          <p:nvPr/>
        </p:nvSpPr>
        <p:spPr>
          <a:xfrm>
            <a:off x="4648200" y="3429000"/>
            <a:ext cx="1066800" cy="838200"/>
          </a:xfrm>
          <a:prstGeom prst="rightArrow">
            <a:avLst>
              <a:gd fmla="val 50000" name="adj1"/>
              <a:gd fmla="val 50002" name="adj2"/>
            </a:avLst>
          </a:prstGeom>
          <a:solidFill>
            <a:srgbClr val="E46C0A"/>
          </a:solidFill>
          <a:ln cap="flat" cmpd="sng" w="9525">
            <a:solidFill>
              <a:srgbClr val="21FF0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0"/>
          <p:cNvSpPr/>
          <p:nvPr/>
        </p:nvSpPr>
        <p:spPr>
          <a:xfrm>
            <a:off x="6096000" y="1066800"/>
            <a:ext cx="8143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4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9" name="Google Shape;1099;p90"/>
          <p:cNvSpPr/>
          <p:nvPr/>
        </p:nvSpPr>
        <p:spPr>
          <a:xfrm>
            <a:off x="7415213" y="10668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0" name="Google Shape;1100;p90"/>
          <p:cNvSpPr txBox="1"/>
          <p:nvPr/>
        </p:nvSpPr>
        <p:spPr>
          <a:xfrm>
            <a:off x="152400" y="76200"/>
            <a:ext cx="236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Step-1 : Result</a:t>
            </a:r>
            <a:endParaRPr/>
          </a:p>
        </p:txBody>
      </p:sp>
      <p:sp>
        <p:nvSpPr>
          <p:cNvPr id="1101" name="Google Shape;1101;p90"/>
          <p:cNvSpPr txBox="1"/>
          <p:nvPr/>
        </p:nvSpPr>
        <p:spPr>
          <a:xfrm>
            <a:off x="2590800" y="76200"/>
            <a:ext cx="236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Step-2 : Result</a:t>
            </a:r>
            <a:endParaRPr/>
          </a:p>
        </p:txBody>
      </p:sp>
      <p:graphicFrame>
        <p:nvGraphicFramePr>
          <p:cNvPr id="1102" name="Google Shape;1102;p90"/>
          <p:cNvGraphicFramePr/>
          <p:nvPr/>
        </p:nvGraphicFramePr>
        <p:xfrm>
          <a:off x="2743200" y="1214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860325"/>
                <a:gridCol w="816075"/>
              </a:tblGrid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</a:t>
                      </a:r>
                      <a:r>
                        <a:rPr b="1" baseline="-25000"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                                      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2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075" marB="4507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91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108" name="Google Shape;1108;p91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9" name="Google Shape;1109;p91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110" name="Google Shape;1110;p91"/>
          <p:cNvGraphicFramePr/>
          <p:nvPr/>
        </p:nvGraphicFramePr>
        <p:xfrm>
          <a:off x="381000" y="22256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1149650"/>
                <a:gridCol w="1642375"/>
                <a:gridCol w="1313900"/>
                <a:gridCol w="1560250"/>
                <a:gridCol w="2792025"/>
              </a:tblGrid>
              <a:tr h="1188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INPUT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r</a:t>
                      </a:r>
                      <a:r>
                        <a:rPr b="1" lang="en-US" sz="2400"/>
                        <a:t>k</a:t>
                      </a:r>
                      <a:endParaRPr b="1" sz="24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Equalized Sk</a:t>
                      </a:r>
                      <a:endParaRPr b="1" sz="24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Closest</a:t>
                      </a:r>
                      <a:endParaRPr b="1" sz="24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V</a:t>
                      </a:r>
                      <a:r>
                        <a:rPr b="1" baseline="-25000" lang="en-US" sz="2800"/>
                        <a:t>k</a:t>
                      </a:r>
                      <a:endParaRPr b="1" sz="24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Inverse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</a:t>
                      </a:r>
                      <a:r>
                        <a:rPr b="1" baseline="-25000" lang="en-US" sz="2400"/>
                        <a:t>k</a:t>
                      </a:r>
                      <a:endParaRPr b="1" sz="20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Freq. of Z</a:t>
                      </a:r>
                      <a:r>
                        <a:rPr b="1" baseline="-25000" lang="en-US" sz="2400"/>
                        <a:t>k</a:t>
                      </a:r>
                      <a:endParaRPr b="1" baseline="-25000" sz="24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In the output Image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N</a:t>
                      </a:r>
                      <a:r>
                        <a:rPr b="1" baseline="-25000" lang="en-US" sz="2400"/>
                        <a:t>k</a:t>
                      </a:r>
                      <a:endParaRPr b="1" sz="2000"/>
                    </a:p>
                  </a:txBody>
                  <a:tcPr marT="45525" marB="45525" marR="91450" marL="91450">
                    <a:solidFill>
                      <a:srgbClr val="FFFF66"/>
                    </a:solidFill>
                  </a:tcPr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790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1023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850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3 , 4</a:t>
                      </a:r>
                      <a:endParaRPr/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985</a:t>
                      </a:r>
                      <a:endParaRPr b="1" sz="24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5,</a:t>
                      </a: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 6, 7</a:t>
                      </a:r>
                      <a:endParaRPr b="1" sz="2400">
                        <a:solidFill>
                          <a:srgbClr val="000099"/>
                        </a:solidFill>
                      </a:endParaRPr>
                    </a:p>
                  </a:txBody>
                  <a:tcPr marT="45525" marB="455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0000FF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448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11" name="Google Shape;1111;p91"/>
          <p:cNvSpPr/>
          <p:nvPr/>
        </p:nvSpPr>
        <p:spPr>
          <a:xfrm>
            <a:off x="5572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2" name="Google Shape;1112;p91"/>
          <p:cNvSpPr/>
          <p:nvPr/>
        </p:nvSpPr>
        <p:spPr>
          <a:xfrm>
            <a:off x="1928813" y="1595438"/>
            <a:ext cx="8143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3" name="Google Shape;1113;p91"/>
          <p:cNvSpPr/>
          <p:nvPr/>
        </p:nvSpPr>
        <p:spPr>
          <a:xfrm>
            <a:off x="33766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4" name="Google Shape;1114;p91"/>
          <p:cNvSpPr/>
          <p:nvPr/>
        </p:nvSpPr>
        <p:spPr>
          <a:xfrm>
            <a:off x="48244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4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5" name="Google Shape;1115;p91"/>
          <p:cNvSpPr/>
          <p:nvPr/>
        </p:nvSpPr>
        <p:spPr>
          <a:xfrm>
            <a:off x="6958013" y="1600200"/>
            <a:ext cx="8143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6" name="Google Shape;1116;p91"/>
          <p:cNvSpPr/>
          <p:nvPr/>
        </p:nvSpPr>
        <p:spPr>
          <a:xfrm>
            <a:off x="2081213" y="681038"/>
            <a:ext cx="49291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function of 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7" name="Google Shape;1117;p91"/>
          <p:cNvSpPr txBox="1"/>
          <p:nvPr/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Step-3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:  Equalize Histogram A as per Histogram B</a:t>
            </a:r>
            <a:endParaRPr/>
          </a:p>
        </p:txBody>
      </p:sp>
      <p:sp>
        <p:nvSpPr>
          <p:cNvPr id="1118" name="Google Shape;1118;p91"/>
          <p:cNvSpPr/>
          <p:nvPr/>
        </p:nvSpPr>
        <p:spPr>
          <a:xfrm>
            <a:off x="6219825" y="684213"/>
            <a:ext cx="26193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G</a:t>
            </a:r>
            <a:r>
              <a:rPr b="1"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 T ( r</a:t>
            </a:r>
            <a:r>
              <a:rPr b="1"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]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92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124" name="Google Shape;1124;p92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5" name="Google Shape;1125;p92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26" name="Google Shape;1126;p92"/>
          <p:cNvSpPr txBox="1"/>
          <p:nvPr/>
        </p:nvSpPr>
        <p:spPr>
          <a:xfrm>
            <a:off x="76200" y="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Step-4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:  Find Frequency Table of Output Image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7" name="Google Shape;1127;p92"/>
          <p:cNvGraphicFramePr/>
          <p:nvPr/>
        </p:nvGraphicFramePr>
        <p:xfrm>
          <a:off x="685800" y="838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2262850"/>
                <a:gridCol w="2994950"/>
              </a:tblGrid>
              <a:tr h="944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Output</a:t>
                      </a:r>
                      <a:r>
                        <a:rPr b="1" lang="en-US" sz="2400"/>
                        <a:t> Image Gray Value :  </a:t>
                      </a:r>
                      <a:r>
                        <a:rPr b="1" lang="en-US" sz="2400"/>
                        <a:t>Z</a:t>
                      </a:r>
                      <a:r>
                        <a:rPr b="1" baseline="-25000" lang="en-US" sz="2400"/>
                        <a:t>k</a:t>
                      </a:r>
                      <a:endParaRPr b="1" sz="20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/>
                        <a:t>Freq. of Z</a:t>
                      </a:r>
                      <a:r>
                        <a:rPr b="1" baseline="-25000" lang="en-US" sz="2400"/>
                        <a:t>k </a:t>
                      </a:r>
                      <a:r>
                        <a:rPr b="1" lang="en-US" sz="2400"/>
                        <a:t>In the output Image  N</a:t>
                      </a:r>
                      <a:r>
                        <a:rPr b="1" baseline="-25000" lang="en-US" sz="2400"/>
                        <a:t>k</a:t>
                      </a:r>
                      <a:endParaRPr b="1" sz="2000"/>
                    </a:p>
                  </a:txBody>
                  <a:tcPr marT="45500" marB="45500" marR="91450" marL="91450">
                    <a:solidFill>
                      <a:srgbClr val="FFFF66"/>
                    </a:solidFill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985</a:t>
                      </a:r>
                      <a:endParaRPr b="1" sz="2400">
                        <a:solidFill>
                          <a:srgbClr val="0C0C0C"/>
                        </a:solidFill>
                      </a:endParaRPr>
                    </a:p>
                  </a:txBody>
                  <a:tcPr marT="45700" marB="45700" marR="91450" marL="91450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6600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448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3"/>
          <p:cNvSpPr txBox="1"/>
          <p:nvPr/>
        </p:nvSpPr>
        <p:spPr>
          <a:xfrm>
            <a:off x="152400" y="71438"/>
            <a:ext cx="342265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Input Histogram (A) and Equalized Histogram</a:t>
            </a:r>
            <a:endParaRPr/>
          </a:p>
        </p:txBody>
      </p:sp>
      <p:graphicFrame>
        <p:nvGraphicFramePr>
          <p:cNvPr id="1133" name="Google Shape;1133;p93"/>
          <p:cNvGraphicFramePr/>
          <p:nvPr/>
        </p:nvGraphicFramePr>
        <p:xfrm>
          <a:off x="2286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aphicFrame>
        <p:nvGraphicFramePr>
          <p:cNvPr id="1134" name="Google Shape;1134;p93"/>
          <p:cNvGraphicFramePr/>
          <p:nvPr/>
        </p:nvGraphicFramePr>
        <p:xfrm>
          <a:off x="19050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Sk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Ns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985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448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1135" name="Google Shape;1135;p93"/>
          <p:cNvSpPr/>
          <p:nvPr/>
        </p:nvSpPr>
        <p:spPr>
          <a:xfrm>
            <a:off x="3475038" y="71438"/>
            <a:ext cx="5364162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Histogram (A) :</a:t>
            </a:r>
            <a:endParaRPr/>
          </a:p>
        </p:txBody>
      </p:sp>
      <p:grpSp>
        <p:nvGrpSpPr>
          <p:cNvPr id="1136" name="Google Shape;1136;p93"/>
          <p:cNvGrpSpPr/>
          <p:nvPr/>
        </p:nvGrpSpPr>
        <p:grpSpPr>
          <a:xfrm>
            <a:off x="3733800" y="3535363"/>
            <a:ext cx="5737225" cy="3265487"/>
            <a:chOff x="3727450" y="3535977"/>
            <a:chExt cx="5737225" cy="3264933"/>
          </a:xfrm>
        </p:grpSpPr>
        <p:sp>
          <p:nvSpPr>
            <p:cNvPr id="1137" name="Google Shape;1137;p93"/>
            <p:cNvSpPr/>
            <p:nvPr/>
          </p:nvSpPr>
          <p:spPr>
            <a:xfrm>
              <a:off x="3733800" y="3535977"/>
              <a:ext cx="5410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Equalized Input Histogram (A)</a:t>
              </a:r>
              <a:endParaRPr/>
            </a:p>
          </p:txBody>
        </p:sp>
        <p:grpSp>
          <p:nvGrpSpPr>
            <p:cNvPr id="1138" name="Google Shape;1138;p93"/>
            <p:cNvGrpSpPr/>
            <p:nvPr/>
          </p:nvGrpSpPr>
          <p:grpSpPr>
            <a:xfrm>
              <a:off x="4572000" y="4231184"/>
              <a:ext cx="4165600" cy="2133238"/>
              <a:chOff x="793750" y="3505696"/>
              <a:chExt cx="4165600" cy="2133238"/>
            </a:xfrm>
          </p:grpSpPr>
          <p:cxnSp>
            <p:nvCxnSpPr>
              <p:cNvPr id="1139" name="Google Shape;1139;p93"/>
              <p:cNvCxnSpPr/>
              <p:nvPr/>
            </p:nvCxnSpPr>
            <p:spPr>
              <a:xfrm>
                <a:off x="838200" y="3505696"/>
                <a:ext cx="0" cy="213323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140" name="Google Shape;1140;p93"/>
              <p:cNvCxnSpPr/>
              <p:nvPr/>
            </p:nvCxnSpPr>
            <p:spPr>
              <a:xfrm>
                <a:off x="793750" y="5599253"/>
                <a:ext cx="4165600" cy="3650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141" name="Google Shape;1141;p93"/>
            <p:cNvSpPr/>
            <p:nvPr/>
          </p:nvSpPr>
          <p:spPr>
            <a:xfrm>
              <a:off x="3727450" y="3962400"/>
              <a:ext cx="9207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/>
            </a:p>
          </p:txBody>
        </p:sp>
        <p:sp>
          <p:nvSpPr>
            <p:cNvPr id="1142" name="Google Shape;1142;p93"/>
            <p:cNvSpPr/>
            <p:nvPr/>
          </p:nvSpPr>
          <p:spPr>
            <a:xfrm flipH="1" rot="10800000">
              <a:off x="5486400" y="6202525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3" name="Google Shape;1143;p93"/>
            <p:cNvCxnSpPr/>
            <p:nvPr/>
          </p:nvCxnSpPr>
          <p:spPr>
            <a:xfrm>
              <a:off x="4613275" y="5593028"/>
              <a:ext cx="0" cy="761871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44" name="Google Shape;1144;p93"/>
            <p:cNvSpPr/>
            <p:nvPr/>
          </p:nvSpPr>
          <p:spPr>
            <a:xfrm flipH="1" rot="10800000">
              <a:off x="6553200" y="6218397"/>
              <a:ext cx="228600" cy="196817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93"/>
            <p:cNvSpPr/>
            <p:nvPr/>
          </p:nvSpPr>
          <p:spPr>
            <a:xfrm>
              <a:off x="8686800" y="5867400"/>
              <a:ext cx="777875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6" name="Google Shape;1146;p93"/>
            <p:cNvSpPr/>
            <p:nvPr/>
          </p:nvSpPr>
          <p:spPr>
            <a:xfrm>
              <a:off x="4419600" y="6400928"/>
              <a:ext cx="4446588" cy="3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1147" name="Google Shape;1147;p93"/>
            <p:cNvSpPr/>
            <p:nvPr/>
          </p:nvSpPr>
          <p:spPr>
            <a:xfrm flipH="1" rot="10800000">
              <a:off x="4540250" y="5953329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3"/>
            <p:cNvSpPr/>
            <p:nvPr/>
          </p:nvSpPr>
          <p:spPr>
            <a:xfrm flipH="1" rot="10800000">
              <a:off x="4540250" y="5648581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93"/>
            <p:cNvSpPr/>
            <p:nvPr/>
          </p:nvSpPr>
          <p:spPr>
            <a:xfrm flipH="1" rot="10800000">
              <a:off x="4540250" y="5343832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93"/>
            <p:cNvSpPr/>
            <p:nvPr/>
          </p:nvSpPr>
          <p:spPr>
            <a:xfrm flipH="1" rot="10800000">
              <a:off x="4540250" y="503908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93"/>
            <p:cNvSpPr/>
            <p:nvPr/>
          </p:nvSpPr>
          <p:spPr>
            <a:xfrm flipH="1" rot="10800000">
              <a:off x="4540250" y="4734336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3"/>
            <p:cNvSpPr/>
            <p:nvPr/>
          </p:nvSpPr>
          <p:spPr>
            <a:xfrm flipH="1" rot="10800000">
              <a:off x="4540250" y="442006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3" name="Google Shape;1153;p93"/>
            <p:cNvCxnSpPr/>
            <p:nvPr/>
          </p:nvCxnSpPr>
          <p:spPr>
            <a:xfrm>
              <a:off x="6140450" y="4594659"/>
              <a:ext cx="0" cy="1730081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54" name="Google Shape;1154;p93"/>
            <p:cNvSpPr/>
            <p:nvPr/>
          </p:nvSpPr>
          <p:spPr>
            <a:xfrm>
              <a:off x="5791201" y="4034972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  <p:sp>
          <p:nvSpPr>
            <p:cNvPr id="1155" name="Google Shape;1155;p93"/>
            <p:cNvSpPr/>
            <p:nvPr/>
          </p:nvSpPr>
          <p:spPr>
            <a:xfrm flipH="1" rot="10800000">
              <a:off x="6032500" y="4491490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93"/>
            <p:cNvSpPr/>
            <p:nvPr/>
          </p:nvSpPr>
          <p:spPr>
            <a:xfrm flipH="1" rot="10800000">
              <a:off x="4492625" y="621522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3"/>
            <p:cNvSpPr/>
            <p:nvPr/>
          </p:nvSpPr>
          <p:spPr>
            <a:xfrm flipH="1" rot="10800000">
              <a:off x="5029200" y="501210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8" name="Google Shape;1158;p93"/>
            <p:cNvCxnSpPr/>
            <p:nvPr/>
          </p:nvCxnSpPr>
          <p:spPr>
            <a:xfrm>
              <a:off x="5137150" y="5250186"/>
              <a:ext cx="0" cy="1074555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59" name="Google Shape;1159;p93"/>
            <p:cNvSpPr/>
            <p:nvPr/>
          </p:nvSpPr>
          <p:spPr>
            <a:xfrm>
              <a:off x="4876801" y="4572000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1160" name="Google Shape;1160;p93"/>
            <p:cNvSpPr/>
            <p:nvPr/>
          </p:nvSpPr>
          <p:spPr>
            <a:xfrm>
              <a:off x="6858000" y="42672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1161" name="Google Shape;1161;p93"/>
            <p:cNvCxnSpPr/>
            <p:nvPr/>
          </p:nvCxnSpPr>
          <p:spPr>
            <a:xfrm flipH="1">
              <a:off x="7200900" y="4778778"/>
              <a:ext cx="6350" cy="154596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62" name="Google Shape;1162;p93"/>
            <p:cNvSpPr/>
            <p:nvPr/>
          </p:nvSpPr>
          <p:spPr>
            <a:xfrm flipH="1" rot="10800000">
              <a:off x="7086600" y="4648625"/>
              <a:ext cx="228600" cy="198404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93"/>
            <p:cNvSpPr/>
            <p:nvPr/>
          </p:nvSpPr>
          <p:spPr>
            <a:xfrm>
              <a:off x="7467601" y="4171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985</a:t>
              </a:r>
              <a:endParaRPr/>
            </a:p>
          </p:txBody>
        </p:sp>
        <p:cxnSp>
          <p:nvCxnSpPr>
            <p:cNvPr id="1164" name="Google Shape;1164;p93"/>
            <p:cNvCxnSpPr/>
            <p:nvPr/>
          </p:nvCxnSpPr>
          <p:spPr>
            <a:xfrm>
              <a:off x="7734300" y="4594659"/>
              <a:ext cx="0" cy="177769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65" name="Google Shape;1165;p93"/>
            <p:cNvSpPr/>
            <p:nvPr/>
          </p:nvSpPr>
          <p:spPr>
            <a:xfrm flipH="1" rot="10800000">
              <a:off x="7620000" y="4526409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93"/>
            <p:cNvSpPr/>
            <p:nvPr/>
          </p:nvSpPr>
          <p:spPr>
            <a:xfrm>
              <a:off x="8001001" y="51624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448</a:t>
              </a:r>
              <a:endParaRPr/>
            </a:p>
          </p:txBody>
        </p:sp>
        <p:cxnSp>
          <p:nvCxnSpPr>
            <p:cNvPr id="1167" name="Google Shape;1167;p93"/>
            <p:cNvCxnSpPr/>
            <p:nvPr/>
          </p:nvCxnSpPr>
          <p:spPr>
            <a:xfrm>
              <a:off x="8267700" y="5648581"/>
              <a:ext cx="0" cy="676160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68" name="Google Shape;1168;p93"/>
            <p:cNvSpPr/>
            <p:nvPr/>
          </p:nvSpPr>
          <p:spPr>
            <a:xfrm flipH="1" rot="10800000">
              <a:off x="8153400" y="5516841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93"/>
          <p:cNvGrpSpPr/>
          <p:nvPr/>
        </p:nvGrpSpPr>
        <p:grpSpPr>
          <a:xfrm>
            <a:off x="3651250" y="533400"/>
            <a:ext cx="5492750" cy="2911475"/>
            <a:chOff x="3651250" y="533400"/>
            <a:chExt cx="5492750" cy="2910711"/>
          </a:xfrm>
        </p:grpSpPr>
        <p:grpSp>
          <p:nvGrpSpPr>
            <p:cNvPr id="1170" name="Google Shape;1170;p93"/>
            <p:cNvGrpSpPr/>
            <p:nvPr/>
          </p:nvGrpSpPr>
          <p:grpSpPr>
            <a:xfrm>
              <a:off x="4495800" y="838120"/>
              <a:ext cx="4267200" cy="2180652"/>
              <a:chOff x="838200" y="3505120"/>
              <a:chExt cx="4267200" cy="2180652"/>
            </a:xfrm>
          </p:grpSpPr>
          <p:cxnSp>
            <p:nvCxnSpPr>
              <p:cNvPr id="1171" name="Google Shape;1171;p93"/>
              <p:cNvCxnSpPr/>
              <p:nvPr/>
            </p:nvCxnSpPr>
            <p:spPr>
              <a:xfrm>
                <a:off x="838200" y="3505120"/>
                <a:ext cx="0" cy="213304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172" name="Google Shape;1172;p93"/>
              <p:cNvCxnSpPr/>
              <p:nvPr/>
            </p:nvCxnSpPr>
            <p:spPr>
              <a:xfrm flipH="1" rot="10800000">
                <a:off x="838200" y="5668315"/>
                <a:ext cx="4267200" cy="1745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173" name="Google Shape;1173;p93"/>
            <p:cNvSpPr/>
            <p:nvPr/>
          </p:nvSpPr>
          <p:spPr>
            <a:xfrm>
              <a:off x="3651250" y="533400"/>
              <a:ext cx="920750" cy="461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b="1" sz="24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4" name="Google Shape;1174;p93"/>
            <p:cNvSpPr/>
            <p:nvPr/>
          </p:nvSpPr>
          <p:spPr>
            <a:xfrm>
              <a:off x="4337050" y="3044001"/>
              <a:ext cx="4446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1175" name="Google Shape;1175;p93"/>
            <p:cNvSpPr/>
            <p:nvPr/>
          </p:nvSpPr>
          <p:spPr>
            <a:xfrm flipH="1" rot="10800000">
              <a:off x="5486400" y="137138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93"/>
            <p:cNvSpPr/>
            <p:nvPr/>
          </p:nvSpPr>
          <p:spPr>
            <a:xfrm flipH="1" rot="10800000">
              <a:off x="4387850" y="167610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93"/>
            <p:cNvSpPr/>
            <p:nvPr/>
          </p:nvSpPr>
          <p:spPr>
            <a:xfrm flipH="1" rot="10800000">
              <a:off x="7038975" y="239187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8" name="Google Shape;1178;p93"/>
            <p:cNvCxnSpPr/>
            <p:nvPr/>
          </p:nvCxnSpPr>
          <p:spPr>
            <a:xfrm>
              <a:off x="4495800" y="1914163"/>
              <a:ext cx="0" cy="1074456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79" name="Google Shape;1179;p93"/>
            <p:cNvSpPr/>
            <p:nvPr/>
          </p:nvSpPr>
          <p:spPr>
            <a:xfrm>
              <a:off x="8763000" y="2514600"/>
              <a:ext cx="381000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0" name="Google Shape;1180;p93"/>
            <p:cNvSpPr/>
            <p:nvPr/>
          </p:nvSpPr>
          <p:spPr>
            <a:xfrm>
              <a:off x="3886201" y="1585882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1181" name="Google Shape;1181;p93"/>
            <p:cNvSpPr/>
            <p:nvPr/>
          </p:nvSpPr>
          <p:spPr>
            <a:xfrm flipH="1" rot="10800000">
              <a:off x="4425950" y="252360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93"/>
            <p:cNvSpPr/>
            <p:nvPr/>
          </p:nvSpPr>
          <p:spPr>
            <a:xfrm flipH="1" rot="10800000">
              <a:off x="4419600" y="221888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3"/>
            <p:cNvSpPr/>
            <p:nvPr/>
          </p:nvSpPr>
          <p:spPr>
            <a:xfrm flipH="1" rot="10800000">
              <a:off x="4419600" y="191416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93"/>
            <p:cNvSpPr/>
            <p:nvPr/>
          </p:nvSpPr>
          <p:spPr>
            <a:xfrm flipH="1" rot="10800000">
              <a:off x="4419600" y="130472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93"/>
            <p:cNvSpPr/>
            <p:nvPr/>
          </p:nvSpPr>
          <p:spPr>
            <a:xfrm flipH="1" rot="10800000">
              <a:off x="4419600" y="100000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93"/>
            <p:cNvSpPr/>
            <p:nvPr/>
          </p:nvSpPr>
          <p:spPr>
            <a:xfrm>
              <a:off x="5334001" y="9906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1187" name="Google Shape;1187;p93"/>
            <p:cNvCxnSpPr/>
            <p:nvPr/>
          </p:nvCxnSpPr>
          <p:spPr>
            <a:xfrm flipH="1">
              <a:off x="5600700" y="1474541"/>
              <a:ext cx="6350" cy="1544232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188" name="Google Shape;1188;p93"/>
            <p:cNvCxnSpPr/>
            <p:nvPr/>
          </p:nvCxnSpPr>
          <p:spPr>
            <a:xfrm>
              <a:off x="6096000" y="1914163"/>
              <a:ext cx="0" cy="1079217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189" name="Google Shape;1189;p93"/>
            <p:cNvCxnSpPr/>
            <p:nvPr/>
          </p:nvCxnSpPr>
          <p:spPr>
            <a:xfrm>
              <a:off x="6623050" y="2361720"/>
              <a:ext cx="0" cy="63165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190" name="Google Shape;1190;p93"/>
            <p:cNvCxnSpPr/>
            <p:nvPr/>
          </p:nvCxnSpPr>
          <p:spPr>
            <a:xfrm>
              <a:off x="7156450" y="2514080"/>
              <a:ext cx="0" cy="47929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191" name="Google Shape;1191;p93"/>
            <p:cNvCxnSpPr/>
            <p:nvPr/>
          </p:nvCxnSpPr>
          <p:spPr>
            <a:xfrm>
              <a:off x="7696200" y="2666440"/>
              <a:ext cx="0" cy="35233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192" name="Google Shape;1192;p93"/>
            <p:cNvCxnSpPr/>
            <p:nvPr/>
          </p:nvCxnSpPr>
          <p:spPr>
            <a:xfrm flipH="1">
              <a:off x="8223250" y="2818800"/>
              <a:ext cx="6350" cy="17457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93" name="Google Shape;1193;p93"/>
            <p:cNvSpPr/>
            <p:nvPr/>
          </p:nvSpPr>
          <p:spPr>
            <a:xfrm flipH="1" rot="10800000">
              <a:off x="7575550" y="2607719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93"/>
            <p:cNvSpPr/>
            <p:nvPr/>
          </p:nvSpPr>
          <p:spPr>
            <a:xfrm flipH="1" rot="10800000">
              <a:off x="8093075" y="2664854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3"/>
            <p:cNvSpPr/>
            <p:nvPr/>
          </p:nvSpPr>
          <p:spPr>
            <a:xfrm flipH="1" rot="10800000">
              <a:off x="7054850" y="2390288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93"/>
            <p:cNvSpPr/>
            <p:nvPr/>
          </p:nvSpPr>
          <p:spPr>
            <a:xfrm flipH="1" rot="10800000">
              <a:off x="6508750" y="223951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93"/>
            <p:cNvSpPr/>
            <p:nvPr/>
          </p:nvSpPr>
          <p:spPr>
            <a:xfrm flipH="1" rot="10800000">
              <a:off x="5943600" y="182846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93"/>
            <p:cNvSpPr/>
            <p:nvPr/>
          </p:nvSpPr>
          <p:spPr>
            <a:xfrm flipH="1" rot="10800000">
              <a:off x="5486400" y="137138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93"/>
            <p:cNvSpPr/>
            <p:nvPr/>
          </p:nvSpPr>
          <p:spPr>
            <a:xfrm>
              <a:off x="5791201" y="1447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656</a:t>
              </a:r>
              <a:endParaRPr/>
            </a:p>
          </p:txBody>
        </p:sp>
        <p:sp>
          <p:nvSpPr>
            <p:cNvPr id="1200" name="Google Shape;1200;p93"/>
            <p:cNvSpPr/>
            <p:nvPr/>
          </p:nvSpPr>
          <p:spPr>
            <a:xfrm>
              <a:off x="6324601" y="1885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329</a:t>
              </a:r>
              <a:endParaRPr/>
            </a:p>
          </p:txBody>
        </p:sp>
        <p:sp>
          <p:nvSpPr>
            <p:cNvPr id="1201" name="Google Shape;1201;p93"/>
            <p:cNvSpPr/>
            <p:nvPr/>
          </p:nvSpPr>
          <p:spPr>
            <a:xfrm>
              <a:off x="6858001" y="20382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245</a:t>
              </a:r>
              <a:endParaRPr/>
            </a:p>
          </p:txBody>
        </p:sp>
        <p:cxnSp>
          <p:nvCxnSpPr>
            <p:cNvPr id="1202" name="Google Shape;1202;p93"/>
            <p:cNvCxnSpPr/>
            <p:nvPr/>
          </p:nvCxnSpPr>
          <p:spPr>
            <a:xfrm>
              <a:off x="5029200" y="1317419"/>
              <a:ext cx="0" cy="1729921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03" name="Google Shape;1203;p93"/>
            <p:cNvSpPr/>
            <p:nvPr/>
          </p:nvSpPr>
          <p:spPr>
            <a:xfrm flipH="1" rot="10800000">
              <a:off x="4921250" y="117299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3"/>
            <p:cNvSpPr/>
            <p:nvPr/>
          </p:nvSpPr>
          <p:spPr>
            <a:xfrm>
              <a:off x="4724401" y="685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</p:grpSp>
      <p:sp>
        <p:nvSpPr>
          <p:cNvPr id="1205" name="Google Shape;1205;p93"/>
          <p:cNvSpPr/>
          <p:nvPr/>
        </p:nvSpPr>
        <p:spPr>
          <a:xfrm>
            <a:off x="7391400" y="22860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endParaRPr/>
          </a:p>
        </p:txBody>
      </p:sp>
      <p:sp>
        <p:nvSpPr>
          <p:cNvPr id="1206" name="Google Shape;1206;p93"/>
          <p:cNvSpPr/>
          <p:nvPr/>
        </p:nvSpPr>
        <p:spPr>
          <a:xfrm>
            <a:off x="7924800" y="22860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381000"/>
            <a:ext cx="47625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rkBeans" id="209" name="Google Shape;2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81000"/>
            <a:ext cx="29622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ightBeans" id="210" name="Google Shape;21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275" y="3657600"/>
            <a:ext cx="2879725" cy="2879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4000" y="3581400"/>
            <a:ext cx="48514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6781800" y="762000"/>
            <a:ext cx="22098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 Image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6781800" y="3810000"/>
            <a:ext cx="22098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Bright Image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4"/>
          <p:cNvSpPr txBox="1"/>
          <p:nvPr/>
        </p:nvSpPr>
        <p:spPr>
          <a:xfrm>
            <a:off x="152400" y="76200"/>
            <a:ext cx="3422650" cy="122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Specified Histogram (B) &amp; Equalized Histogram </a:t>
            </a:r>
            <a:endParaRPr/>
          </a:p>
        </p:txBody>
      </p:sp>
      <p:graphicFrame>
        <p:nvGraphicFramePr>
          <p:cNvPr id="1212" name="Google Shape;1212;p94"/>
          <p:cNvGraphicFramePr/>
          <p:nvPr/>
        </p:nvGraphicFramePr>
        <p:xfrm>
          <a:off x="228600" y="1524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Nz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1230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819</a:t>
                      </a:r>
                      <a:endParaRPr/>
                    </a:p>
                  </a:txBody>
                  <a:tcPr marT="45075" marB="45075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614</a:t>
                      </a:r>
                      <a:endParaRPr/>
                    </a:p>
                  </a:txBody>
                  <a:tcPr marT="45075" marB="45075" marR="91450" marL="91450"/>
                </a:tc>
              </a:tr>
            </a:tbl>
          </a:graphicData>
        </a:graphic>
      </p:graphicFrame>
      <p:graphicFrame>
        <p:nvGraphicFramePr>
          <p:cNvPr id="1213" name="Google Shape;1213;p94"/>
          <p:cNvGraphicFramePr/>
          <p:nvPr/>
        </p:nvGraphicFramePr>
        <p:xfrm>
          <a:off x="1905000" y="1524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Nv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614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819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1230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819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614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pSp>
        <p:nvGrpSpPr>
          <p:cNvPr id="1214" name="Google Shape;1214;p94"/>
          <p:cNvGrpSpPr/>
          <p:nvPr/>
        </p:nvGrpSpPr>
        <p:grpSpPr>
          <a:xfrm>
            <a:off x="3733800" y="3535363"/>
            <a:ext cx="5737225" cy="3265487"/>
            <a:chOff x="3727450" y="3535977"/>
            <a:chExt cx="5737225" cy="3264933"/>
          </a:xfrm>
        </p:grpSpPr>
        <p:sp>
          <p:nvSpPr>
            <p:cNvPr id="1215" name="Google Shape;1215;p94"/>
            <p:cNvSpPr/>
            <p:nvPr/>
          </p:nvSpPr>
          <p:spPr>
            <a:xfrm>
              <a:off x="3733800" y="3535977"/>
              <a:ext cx="5410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Equalized Histogram (B) :</a:t>
              </a:r>
              <a:endParaRPr/>
            </a:p>
          </p:txBody>
        </p:sp>
        <p:grpSp>
          <p:nvGrpSpPr>
            <p:cNvPr id="1216" name="Google Shape;1216;p94"/>
            <p:cNvGrpSpPr/>
            <p:nvPr/>
          </p:nvGrpSpPr>
          <p:grpSpPr>
            <a:xfrm>
              <a:off x="4572000" y="4231184"/>
              <a:ext cx="4165600" cy="2133238"/>
              <a:chOff x="793750" y="3505696"/>
              <a:chExt cx="4165600" cy="2133238"/>
            </a:xfrm>
          </p:grpSpPr>
          <p:cxnSp>
            <p:nvCxnSpPr>
              <p:cNvPr id="1217" name="Google Shape;1217;p94"/>
              <p:cNvCxnSpPr/>
              <p:nvPr/>
            </p:nvCxnSpPr>
            <p:spPr>
              <a:xfrm>
                <a:off x="838200" y="3505696"/>
                <a:ext cx="0" cy="213323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218" name="Google Shape;1218;p94"/>
              <p:cNvCxnSpPr/>
              <p:nvPr/>
            </p:nvCxnSpPr>
            <p:spPr>
              <a:xfrm>
                <a:off x="793750" y="5599253"/>
                <a:ext cx="4165600" cy="3650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219" name="Google Shape;1219;p94"/>
            <p:cNvSpPr/>
            <p:nvPr/>
          </p:nvSpPr>
          <p:spPr>
            <a:xfrm>
              <a:off x="3727450" y="3962400"/>
              <a:ext cx="9207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/>
            </a:p>
          </p:txBody>
        </p:sp>
        <p:sp>
          <p:nvSpPr>
            <p:cNvPr id="1220" name="Google Shape;1220;p94"/>
            <p:cNvSpPr/>
            <p:nvPr/>
          </p:nvSpPr>
          <p:spPr>
            <a:xfrm flipH="1" rot="10800000">
              <a:off x="5492750" y="4861314"/>
              <a:ext cx="228600" cy="198404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1" name="Google Shape;1221;p94"/>
            <p:cNvCxnSpPr/>
            <p:nvPr/>
          </p:nvCxnSpPr>
          <p:spPr>
            <a:xfrm>
              <a:off x="4613275" y="5593028"/>
              <a:ext cx="0" cy="761871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22" name="Google Shape;1222;p94"/>
            <p:cNvSpPr/>
            <p:nvPr/>
          </p:nvSpPr>
          <p:spPr>
            <a:xfrm flipH="1" rot="10800000">
              <a:off x="6553200" y="6218397"/>
              <a:ext cx="228600" cy="196817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94"/>
            <p:cNvSpPr/>
            <p:nvPr/>
          </p:nvSpPr>
          <p:spPr>
            <a:xfrm>
              <a:off x="8686800" y="5867400"/>
              <a:ext cx="777875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4" name="Google Shape;1224;p94"/>
            <p:cNvSpPr/>
            <p:nvPr/>
          </p:nvSpPr>
          <p:spPr>
            <a:xfrm>
              <a:off x="4419600" y="6400928"/>
              <a:ext cx="4446588" cy="3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1225" name="Google Shape;1225;p94"/>
            <p:cNvSpPr/>
            <p:nvPr/>
          </p:nvSpPr>
          <p:spPr>
            <a:xfrm flipH="1" rot="10800000">
              <a:off x="4540250" y="5953329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4"/>
            <p:cNvSpPr/>
            <p:nvPr/>
          </p:nvSpPr>
          <p:spPr>
            <a:xfrm flipH="1" rot="10800000">
              <a:off x="4540250" y="5648581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94"/>
            <p:cNvSpPr/>
            <p:nvPr/>
          </p:nvSpPr>
          <p:spPr>
            <a:xfrm flipH="1" rot="10800000">
              <a:off x="4540250" y="5343832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94"/>
            <p:cNvSpPr/>
            <p:nvPr/>
          </p:nvSpPr>
          <p:spPr>
            <a:xfrm flipH="1" rot="10800000">
              <a:off x="4540250" y="503908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94"/>
            <p:cNvSpPr/>
            <p:nvPr/>
          </p:nvSpPr>
          <p:spPr>
            <a:xfrm flipH="1" rot="10800000">
              <a:off x="4540250" y="4734336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4"/>
            <p:cNvSpPr/>
            <p:nvPr/>
          </p:nvSpPr>
          <p:spPr>
            <a:xfrm flipH="1" rot="10800000">
              <a:off x="4540250" y="442006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94"/>
            <p:cNvSpPr/>
            <p:nvPr/>
          </p:nvSpPr>
          <p:spPr>
            <a:xfrm flipH="1" rot="10800000">
              <a:off x="4524375" y="621522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94"/>
            <p:cNvSpPr/>
            <p:nvPr/>
          </p:nvSpPr>
          <p:spPr>
            <a:xfrm flipH="1" rot="10800000">
              <a:off x="5060950" y="5151778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3" name="Google Shape;1233;p94"/>
            <p:cNvCxnSpPr/>
            <p:nvPr/>
          </p:nvCxnSpPr>
          <p:spPr>
            <a:xfrm>
              <a:off x="5168900" y="5389862"/>
              <a:ext cx="0" cy="93487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34" name="Google Shape;1234;p94"/>
            <p:cNvSpPr/>
            <p:nvPr/>
          </p:nvSpPr>
          <p:spPr>
            <a:xfrm>
              <a:off x="4876801" y="4705290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614</a:t>
              </a:r>
              <a:endParaRPr/>
            </a:p>
          </p:txBody>
        </p:sp>
        <p:sp>
          <p:nvSpPr>
            <p:cNvPr id="1235" name="Google Shape;1235;p94"/>
            <p:cNvSpPr/>
            <p:nvPr/>
          </p:nvSpPr>
          <p:spPr>
            <a:xfrm>
              <a:off x="7461251" y="42672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819</a:t>
              </a:r>
              <a:endParaRPr/>
            </a:p>
          </p:txBody>
        </p:sp>
        <p:cxnSp>
          <p:nvCxnSpPr>
            <p:cNvPr id="1236" name="Google Shape;1236;p94"/>
            <p:cNvCxnSpPr/>
            <p:nvPr/>
          </p:nvCxnSpPr>
          <p:spPr>
            <a:xfrm flipH="1">
              <a:off x="7727950" y="4778778"/>
              <a:ext cx="6350" cy="154596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37" name="Google Shape;1237;p94"/>
            <p:cNvSpPr/>
            <p:nvPr/>
          </p:nvSpPr>
          <p:spPr>
            <a:xfrm flipH="1" rot="10800000">
              <a:off x="7613650" y="4648625"/>
              <a:ext cx="228600" cy="198404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4"/>
            <p:cNvSpPr/>
            <p:nvPr/>
          </p:nvSpPr>
          <p:spPr>
            <a:xfrm>
              <a:off x="8001001" y="49530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614</a:t>
              </a:r>
              <a:endParaRPr/>
            </a:p>
          </p:txBody>
        </p:sp>
        <p:cxnSp>
          <p:nvCxnSpPr>
            <p:cNvPr id="1239" name="Google Shape;1239;p94"/>
            <p:cNvCxnSpPr>
              <a:stCxn id="1240" idx="0"/>
            </p:cNvCxnSpPr>
            <p:nvPr/>
          </p:nvCxnSpPr>
          <p:spPr>
            <a:xfrm>
              <a:off x="8267700" y="5532713"/>
              <a:ext cx="0" cy="792000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40" name="Google Shape;1240;p94"/>
            <p:cNvSpPr/>
            <p:nvPr/>
          </p:nvSpPr>
          <p:spPr>
            <a:xfrm flipH="1" rot="10800000">
              <a:off x="8153400" y="5334309"/>
              <a:ext cx="228600" cy="198404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94"/>
          <p:cNvGrpSpPr/>
          <p:nvPr/>
        </p:nvGrpSpPr>
        <p:grpSpPr>
          <a:xfrm>
            <a:off x="3475038" y="71438"/>
            <a:ext cx="5668962" cy="3357562"/>
            <a:chOff x="3475037" y="70792"/>
            <a:chExt cx="5668963" cy="3358208"/>
          </a:xfrm>
        </p:grpSpPr>
        <p:grpSp>
          <p:nvGrpSpPr>
            <p:cNvPr id="1242" name="Google Shape;1242;p94"/>
            <p:cNvGrpSpPr/>
            <p:nvPr/>
          </p:nvGrpSpPr>
          <p:grpSpPr>
            <a:xfrm>
              <a:off x="3475037" y="70792"/>
              <a:ext cx="5668963" cy="3358208"/>
              <a:chOff x="3475037" y="70792"/>
              <a:chExt cx="5668963" cy="3358208"/>
            </a:xfrm>
          </p:grpSpPr>
          <p:sp>
            <p:nvSpPr>
              <p:cNvPr id="1243" name="Google Shape;1243;p94"/>
              <p:cNvSpPr/>
              <p:nvPr/>
            </p:nvSpPr>
            <p:spPr>
              <a:xfrm>
                <a:off x="3475037" y="70792"/>
                <a:ext cx="536416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Specified Histogram (B) :</a:t>
                </a:r>
                <a:endParaRPr/>
              </a:p>
            </p:txBody>
          </p:sp>
          <p:grpSp>
            <p:nvGrpSpPr>
              <p:cNvPr id="1244" name="Google Shape;1244;p94"/>
              <p:cNvGrpSpPr/>
              <p:nvPr/>
            </p:nvGrpSpPr>
            <p:grpSpPr>
              <a:xfrm>
                <a:off x="3651249" y="518553"/>
                <a:ext cx="5492751" cy="2910447"/>
                <a:chOff x="3651249" y="533664"/>
                <a:chExt cx="5492751" cy="2910447"/>
              </a:xfrm>
            </p:grpSpPr>
            <p:grpSp>
              <p:nvGrpSpPr>
                <p:cNvPr id="1245" name="Google Shape;1245;p94"/>
                <p:cNvGrpSpPr/>
                <p:nvPr/>
              </p:nvGrpSpPr>
              <p:grpSpPr>
                <a:xfrm>
                  <a:off x="4495799" y="838523"/>
                  <a:ext cx="4267201" cy="2181645"/>
                  <a:chOff x="838199" y="3505523"/>
                  <a:chExt cx="4267201" cy="2181645"/>
                </a:xfrm>
              </p:grpSpPr>
              <p:cxnSp>
                <p:nvCxnSpPr>
                  <p:cNvPr id="1246" name="Google Shape;1246;p94"/>
                  <p:cNvCxnSpPr/>
                  <p:nvPr/>
                </p:nvCxnSpPr>
                <p:spPr>
                  <a:xfrm>
                    <a:off x="838199" y="3505523"/>
                    <a:ext cx="0" cy="2134011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8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1247" name="Google Shape;1247;p94"/>
                  <p:cNvCxnSpPr/>
                  <p:nvPr/>
                </p:nvCxnSpPr>
                <p:spPr>
                  <a:xfrm flipH="1" rot="10800000">
                    <a:off x="838199" y="5669702"/>
                    <a:ext cx="4267201" cy="17466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8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sp>
              <p:nvSpPr>
                <p:cNvPr id="1248" name="Google Shape;1248;p94"/>
                <p:cNvSpPr/>
                <p:nvPr/>
              </p:nvSpPr>
              <p:spPr>
                <a:xfrm>
                  <a:off x="3651249" y="533664"/>
                  <a:ext cx="920750" cy="4620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>
                      <a:solidFill>
                        <a:srgbClr val="0C0C0C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Freq</a:t>
                  </a:r>
                  <a:endParaRPr b="1" sz="2400">
                    <a:solidFill>
                      <a:srgbClr val="0C0C0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249" name="Google Shape;1249;p94"/>
                <p:cNvSpPr/>
                <p:nvPr/>
              </p:nvSpPr>
              <p:spPr>
                <a:xfrm>
                  <a:off x="4337050" y="3044001"/>
                  <a:ext cx="444658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0       1      2      3       4      5      6       7    </a:t>
                  </a:r>
                  <a:endParaRPr/>
                </a:p>
              </p:txBody>
            </p:sp>
            <p:sp>
              <p:nvSpPr>
                <p:cNvPr id="1250" name="Google Shape;1250;p94"/>
                <p:cNvSpPr/>
                <p:nvPr/>
              </p:nvSpPr>
              <p:spPr>
                <a:xfrm flipH="1" rot="10800000">
                  <a:off x="5486399" y="2896319"/>
                  <a:ext cx="228600" cy="198475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94"/>
                <p:cNvSpPr/>
                <p:nvPr/>
              </p:nvSpPr>
              <p:spPr>
                <a:xfrm flipH="1" rot="10800000">
                  <a:off x="4387849" y="2866150"/>
                  <a:ext cx="228600" cy="198476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94"/>
                <p:cNvSpPr/>
                <p:nvPr/>
              </p:nvSpPr>
              <p:spPr>
                <a:xfrm>
                  <a:off x="8763000" y="2514600"/>
                  <a:ext cx="381000" cy="6461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6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r</a:t>
                  </a:r>
                  <a:endParaRPr sz="360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253" name="Google Shape;1253;p94"/>
                <p:cNvSpPr/>
                <p:nvPr/>
              </p:nvSpPr>
              <p:spPr>
                <a:xfrm flipH="1" rot="10800000">
                  <a:off x="4425949" y="2524772"/>
                  <a:ext cx="146050" cy="142902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94"/>
                <p:cNvSpPr/>
                <p:nvPr/>
              </p:nvSpPr>
              <p:spPr>
                <a:xfrm flipH="1" rot="10800000">
                  <a:off x="4419599" y="2219913"/>
                  <a:ext cx="146050" cy="142902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94"/>
                <p:cNvSpPr/>
                <p:nvPr/>
              </p:nvSpPr>
              <p:spPr>
                <a:xfrm flipH="1" rot="10800000">
                  <a:off x="4419599" y="1915055"/>
                  <a:ext cx="146050" cy="142902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94"/>
                <p:cNvSpPr/>
                <p:nvPr/>
              </p:nvSpPr>
              <p:spPr>
                <a:xfrm flipH="1" rot="10800000">
                  <a:off x="4419599" y="1305338"/>
                  <a:ext cx="146050" cy="142902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94"/>
                <p:cNvSpPr/>
                <p:nvPr/>
              </p:nvSpPr>
              <p:spPr>
                <a:xfrm flipH="1" rot="10800000">
                  <a:off x="4419599" y="1000479"/>
                  <a:ext cx="146050" cy="142902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94"/>
                <p:cNvSpPr/>
                <p:nvPr/>
              </p:nvSpPr>
              <p:spPr>
                <a:xfrm>
                  <a:off x="6902451" y="762000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1230</a:t>
                  </a:r>
                  <a:endParaRPr/>
                </a:p>
              </p:txBody>
            </p:sp>
            <p:cxnSp>
              <p:nvCxnSpPr>
                <p:cNvPr id="1259" name="Google Shape;1259;p94"/>
                <p:cNvCxnSpPr>
                  <a:stCxn id="1260" idx="0"/>
                </p:cNvCxnSpPr>
                <p:nvPr/>
              </p:nvCxnSpPr>
              <p:spPr>
                <a:xfrm>
                  <a:off x="7169150" y="1341856"/>
                  <a:ext cx="0" cy="1678200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261" name="Google Shape;1261;p94"/>
                <p:cNvCxnSpPr/>
                <p:nvPr/>
              </p:nvCxnSpPr>
              <p:spPr>
                <a:xfrm>
                  <a:off x="6095999" y="1915055"/>
                  <a:ext cx="0" cy="1078119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262" name="Google Shape;1262;p94"/>
                <p:cNvCxnSpPr>
                  <a:stCxn id="1263" idx="0"/>
                </p:cNvCxnSpPr>
                <p:nvPr/>
              </p:nvCxnSpPr>
              <p:spPr>
                <a:xfrm>
                  <a:off x="6623050" y="1661006"/>
                  <a:ext cx="0" cy="1332300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sp>
              <p:nvSpPr>
                <p:cNvPr id="1263" name="Google Shape;1263;p94"/>
                <p:cNvSpPr/>
                <p:nvPr/>
              </p:nvSpPr>
              <p:spPr>
                <a:xfrm flipH="1" rot="10800000">
                  <a:off x="6508750" y="1462530"/>
                  <a:ext cx="228600" cy="198476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94"/>
                <p:cNvSpPr/>
                <p:nvPr/>
              </p:nvSpPr>
              <p:spPr>
                <a:xfrm flipH="1" rot="10800000">
                  <a:off x="5943599" y="1829313"/>
                  <a:ext cx="228600" cy="198475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94"/>
                <p:cNvSpPr/>
                <p:nvPr/>
              </p:nvSpPr>
              <p:spPr>
                <a:xfrm flipH="1" rot="10800000">
                  <a:off x="7054850" y="1143381"/>
                  <a:ext cx="228600" cy="198475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94"/>
                <p:cNvSpPr/>
                <p:nvPr/>
              </p:nvSpPr>
              <p:spPr>
                <a:xfrm>
                  <a:off x="5791201" y="1447800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614</a:t>
                  </a:r>
                  <a:endParaRPr/>
                </a:p>
              </p:txBody>
            </p:sp>
            <p:sp>
              <p:nvSpPr>
                <p:cNvPr id="1266" name="Google Shape;1266;p94"/>
                <p:cNvSpPr/>
                <p:nvPr/>
              </p:nvSpPr>
              <p:spPr>
                <a:xfrm>
                  <a:off x="6324601" y="1158111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819</a:t>
                  </a:r>
                  <a:endParaRPr/>
                </a:p>
              </p:txBody>
            </p:sp>
          </p:grpSp>
        </p:grpSp>
        <p:sp>
          <p:nvSpPr>
            <p:cNvPr id="1267" name="Google Shape;1267;p94"/>
            <p:cNvSpPr/>
            <p:nvPr/>
          </p:nvSpPr>
          <p:spPr>
            <a:xfrm flipH="1" rot="10800000">
              <a:off x="4952999" y="2863741"/>
              <a:ext cx="228600" cy="19847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94"/>
            <p:cNvSpPr/>
            <p:nvPr/>
          </p:nvSpPr>
          <p:spPr>
            <a:xfrm flipH="1" rot="10800000">
              <a:off x="4419599" y="1609375"/>
              <a:ext cx="146050" cy="142902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9" name="Google Shape;1269;p94"/>
            <p:cNvCxnSpPr/>
            <p:nvPr/>
          </p:nvCxnSpPr>
          <p:spPr>
            <a:xfrm>
              <a:off x="7696200" y="1722110"/>
              <a:ext cx="0" cy="133216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70" name="Google Shape;1270;p94"/>
            <p:cNvSpPr/>
            <p:nvPr/>
          </p:nvSpPr>
          <p:spPr>
            <a:xfrm flipH="1" rot="10800000">
              <a:off x="7575550" y="1523633"/>
              <a:ext cx="228600" cy="19847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4"/>
            <p:cNvSpPr/>
            <p:nvPr/>
          </p:nvSpPr>
          <p:spPr>
            <a:xfrm>
              <a:off x="7391401" y="12192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819</a:t>
              </a:r>
              <a:endParaRPr/>
            </a:p>
          </p:txBody>
        </p:sp>
        <p:cxnSp>
          <p:nvCxnSpPr>
            <p:cNvPr id="1272" name="Google Shape;1272;p94"/>
            <p:cNvCxnSpPr/>
            <p:nvPr/>
          </p:nvCxnSpPr>
          <p:spPr>
            <a:xfrm>
              <a:off x="8229600" y="1914234"/>
              <a:ext cx="0" cy="107970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73" name="Google Shape;1273;p94"/>
            <p:cNvSpPr/>
            <p:nvPr/>
          </p:nvSpPr>
          <p:spPr>
            <a:xfrm flipH="1" rot="10800000">
              <a:off x="8077200" y="1828492"/>
              <a:ext cx="228600" cy="19847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94"/>
            <p:cNvSpPr/>
            <p:nvPr/>
          </p:nvSpPr>
          <p:spPr>
            <a:xfrm>
              <a:off x="7924801" y="1447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614</a:t>
              </a:r>
              <a:endParaRPr/>
            </a:p>
          </p:txBody>
        </p:sp>
      </p:grpSp>
      <p:cxnSp>
        <p:nvCxnSpPr>
          <p:cNvPr id="1275" name="Google Shape;1275;p94"/>
          <p:cNvCxnSpPr/>
          <p:nvPr/>
        </p:nvCxnSpPr>
        <p:spPr>
          <a:xfrm>
            <a:off x="5629275" y="4976813"/>
            <a:ext cx="0" cy="1331912"/>
          </a:xfrm>
          <a:prstGeom prst="straightConnector1">
            <a:avLst/>
          </a:prstGeom>
          <a:noFill/>
          <a:ln cap="flat" cmpd="sng" w="57150">
            <a:solidFill>
              <a:srgbClr val="80008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76" name="Google Shape;1276;p94"/>
          <p:cNvSpPr/>
          <p:nvPr/>
        </p:nvSpPr>
        <p:spPr>
          <a:xfrm>
            <a:off x="5330825" y="4473575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819</a:t>
            </a:r>
            <a:endParaRPr/>
          </a:p>
        </p:txBody>
      </p:sp>
      <p:cxnSp>
        <p:nvCxnSpPr>
          <p:cNvPr id="1277" name="Google Shape;1277;p94"/>
          <p:cNvCxnSpPr/>
          <p:nvPr/>
        </p:nvCxnSpPr>
        <p:spPr>
          <a:xfrm>
            <a:off x="7207250" y="4594225"/>
            <a:ext cx="0" cy="1730375"/>
          </a:xfrm>
          <a:prstGeom prst="straightConnector1">
            <a:avLst/>
          </a:prstGeom>
          <a:noFill/>
          <a:ln cap="flat" cmpd="sng" w="57150">
            <a:solidFill>
              <a:srgbClr val="80008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78" name="Google Shape;1278;p94"/>
          <p:cNvSpPr/>
          <p:nvPr/>
        </p:nvSpPr>
        <p:spPr>
          <a:xfrm>
            <a:off x="6858000" y="4035425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1230</a:t>
            </a:r>
            <a:endParaRPr/>
          </a:p>
        </p:txBody>
      </p:sp>
      <p:sp>
        <p:nvSpPr>
          <p:cNvPr id="1279" name="Google Shape;1279;p94"/>
          <p:cNvSpPr/>
          <p:nvPr/>
        </p:nvSpPr>
        <p:spPr>
          <a:xfrm flipH="1" rot="10800000">
            <a:off x="7099300" y="4492625"/>
            <a:ext cx="228600" cy="198438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94"/>
          <p:cNvSpPr/>
          <p:nvPr/>
        </p:nvSpPr>
        <p:spPr>
          <a:xfrm flipH="1" rot="10800000">
            <a:off x="6096000" y="6248400"/>
            <a:ext cx="228600" cy="19685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5"/>
          <p:cNvSpPr txBox="1"/>
          <p:nvPr/>
        </p:nvSpPr>
        <p:spPr>
          <a:xfrm>
            <a:off x="152400" y="71438"/>
            <a:ext cx="342265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Input Histogram (A) and Equalized Histogram as per B</a:t>
            </a:r>
            <a:endParaRPr/>
          </a:p>
        </p:txBody>
      </p:sp>
      <p:graphicFrame>
        <p:nvGraphicFramePr>
          <p:cNvPr id="1286" name="Google Shape;1286;p95"/>
          <p:cNvGraphicFramePr/>
          <p:nvPr/>
        </p:nvGraphicFramePr>
        <p:xfrm>
          <a:off x="228600" y="1676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Nr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656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329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245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122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99"/>
                          </a:solidFill>
                        </a:rPr>
                        <a:t>81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graphicFrame>
        <p:nvGraphicFramePr>
          <p:cNvPr id="1287" name="Google Shape;1287;p95"/>
          <p:cNvGraphicFramePr/>
          <p:nvPr/>
        </p:nvGraphicFramePr>
        <p:xfrm>
          <a:off x="1905000" y="1676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{A5DF56A5-1680-49A2-8022-D03EDCACBB82}</a:tableStyleId>
              </a:tblPr>
              <a:tblGrid>
                <a:gridCol w="551550"/>
                <a:gridCol w="896250"/>
              </a:tblGrid>
              <a:tr h="63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Z</a:t>
                      </a:r>
                      <a:r>
                        <a:rPr lang="en-US" sz="2400"/>
                        <a:t>k</a:t>
                      </a:r>
                      <a:endParaRPr b="1"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Nz</a:t>
                      </a:r>
                      <a:r>
                        <a:rPr baseline="-25000" lang="en-US" sz="2800"/>
                        <a:t>k</a:t>
                      </a:r>
                      <a:endParaRPr sz="2400"/>
                    </a:p>
                  </a:txBody>
                  <a:tcPr marT="45700" marB="45700" marR="91450" marL="91450">
                    <a:solidFill>
                      <a:srgbClr val="FFFF66"/>
                    </a:solidFill>
                  </a:tcPr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1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2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3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790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4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1023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5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850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6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985</a:t>
                      </a:r>
                      <a:endParaRPr b="1" sz="2400">
                        <a:solidFill>
                          <a:srgbClr val="0C0C0C"/>
                        </a:solidFill>
                      </a:endParaRPr>
                    </a:p>
                  </a:txBody>
                  <a:tcPr marT="45700" marB="45700" marR="91450" marL="91450"/>
                </a:tc>
              </a:tr>
              <a:tr h="4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00099"/>
                          </a:solidFill>
                        </a:rPr>
                        <a:t>7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0C0C0C"/>
                          </a:solidFill>
                        </a:rPr>
                        <a:t>448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1288" name="Google Shape;1288;p95"/>
          <p:cNvSpPr/>
          <p:nvPr/>
        </p:nvSpPr>
        <p:spPr>
          <a:xfrm>
            <a:off x="3475038" y="71438"/>
            <a:ext cx="5364162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Input Histogram (A) :</a:t>
            </a:r>
            <a:endParaRPr/>
          </a:p>
        </p:txBody>
      </p:sp>
      <p:grpSp>
        <p:nvGrpSpPr>
          <p:cNvPr id="1289" name="Google Shape;1289;p95"/>
          <p:cNvGrpSpPr/>
          <p:nvPr/>
        </p:nvGrpSpPr>
        <p:grpSpPr>
          <a:xfrm>
            <a:off x="3733800" y="3535363"/>
            <a:ext cx="5737225" cy="3265487"/>
            <a:chOff x="3727450" y="3535977"/>
            <a:chExt cx="5737225" cy="3264933"/>
          </a:xfrm>
        </p:grpSpPr>
        <p:sp>
          <p:nvSpPr>
            <p:cNvPr id="1290" name="Google Shape;1290;p95"/>
            <p:cNvSpPr/>
            <p:nvPr/>
          </p:nvSpPr>
          <p:spPr>
            <a:xfrm>
              <a:off x="3733800" y="3535977"/>
              <a:ext cx="5410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Equalized Input Histogram as per (B)</a:t>
              </a:r>
              <a:endParaRPr/>
            </a:p>
          </p:txBody>
        </p:sp>
        <p:grpSp>
          <p:nvGrpSpPr>
            <p:cNvPr id="1291" name="Google Shape;1291;p95"/>
            <p:cNvGrpSpPr/>
            <p:nvPr/>
          </p:nvGrpSpPr>
          <p:grpSpPr>
            <a:xfrm>
              <a:off x="4572000" y="4231184"/>
              <a:ext cx="4165600" cy="2133238"/>
              <a:chOff x="793750" y="3505696"/>
              <a:chExt cx="4165600" cy="2133238"/>
            </a:xfrm>
          </p:grpSpPr>
          <p:cxnSp>
            <p:nvCxnSpPr>
              <p:cNvPr id="1292" name="Google Shape;1292;p95"/>
              <p:cNvCxnSpPr/>
              <p:nvPr/>
            </p:nvCxnSpPr>
            <p:spPr>
              <a:xfrm>
                <a:off x="838200" y="3505696"/>
                <a:ext cx="0" cy="213323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293" name="Google Shape;1293;p95"/>
              <p:cNvCxnSpPr/>
              <p:nvPr/>
            </p:nvCxnSpPr>
            <p:spPr>
              <a:xfrm>
                <a:off x="793750" y="5599253"/>
                <a:ext cx="4165600" cy="3650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294" name="Google Shape;1294;p95"/>
            <p:cNvSpPr/>
            <p:nvPr/>
          </p:nvSpPr>
          <p:spPr>
            <a:xfrm>
              <a:off x="3727450" y="3962400"/>
              <a:ext cx="9207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/>
            </a:p>
          </p:txBody>
        </p:sp>
        <p:sp>
          <p:nvSpPr>
            <p:cNvPr id="1295" name="Google Shape;1295;p95"/>
            <p:cNvSpPr/>
            <p:nvPr/>
          </p:nvSpPr>
          <p:spPr>
            <a:xfrm flipH="1" rot="10800000">
              <a:off x="5486400" y="6202525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96" name="Google Shape;1296;p95"/>
            <p:cNvCxnSpPr/>
            <p:nvPr/>
          </p:nvCxnSpPr>
          <p:spPr>
            <a:xfrm>
              <a:off x="4613275" y="5593028"/>
              <a:ext cx="0" cy="761871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297" name="Google Shape;1297;p95"/>
            <p:cNvSpPr/>
            <p:nvPr/>
          </p:nvSpPr>
          <p:spPr>
            <a:xfrm flipH="1" rot="10800000">
              <a:off x="6553200" y="6218397"/>
              <a:ext cx="228600" cy="196817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95"/>
            <p:cNvSpPr/>
            <p:nvPr/>
          </p:nvSpPr>
          <p:spPr>
            <a:xfrm>
              <a:off x="8686800" y="5867400"/>
              <a:ext cx="777875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80008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9" name="Google Shape;1299;p95"/>
            <p:cNvSpPr/>
            <p:nvPr/>
          </p:nvSpPr>
          <p:spPr>
            <a:xfrm>
              <a:off x="4419600" y="6400928"/>
              <a:ext cx="4446588" cy="3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1300" name="Google Shape;1300;p95"/>
            <p:cNvSpPr/>
            <p:nvPr/>
          </p:nvSpPr>
          <p:spPr>
            <a:xfrm flipH="1" rot="10800000">
              <a:off x="4540250" y="5931108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5"/>
            <p:cNvSpPr/>
            <p:nvPr/>
          </p:nvSpPr>
          <p:spPr>
            <a:xfrm flipH="1" rot="10800000">
              <a:off x="4540250" y="5648581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95"/>
            <p:cNvSpPr/>
            <p:nvPr/>
          </p:nvSpPr>
          <p:spPr>
            <a:xfrm flipH="1" rot="10800000">
              <a:off x="4540250" y="5343832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95"/>
            <p:cNvSpPr/>
            <p:nvPr/>
          </p:nvSpPr>
          <p:spPr>
            <a:xfrm flipH="1" rot="10800000">
              <a:off x="4540250" y="503908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95"/>
            <p:cNvSpPr/>
            <p:nvPr/>
          </p:nvSpPr>
          <p:spPr>
            <a:xfrm flipH="1" rot="10800000">
              <a:off x="4540250" y="4734336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5"/>
            <p:cNvSpPr/>
            <p:nvPr/>
          </p:nvSpPr>
          <p:spPr>
            <a:xfrm flipH="1" rot="10800000">
              <a:off x="4540250" y="4420064"/>
              <a:ext cx="146050" cy="14285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06" name="Google Shape;1306;p95"/>
            <p:cNvCxnSpPr/>
            <p:nvPr/>
          </p:nvCxnSpPr>
          <p:spPr>
            <a:xfrm>
              <a:off x="6667500" y="4594659"/>
              <a:ext cx="0" cy="1730081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07" name="Google Shape;1307;p95"/>
            <p:cNvSpPr/>
            <p:nvPr/>
          </p:nvSpPr>
          <p:spPr>
            <a:xfrm>
              <a:off x="6318251" y="42480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  <p:sp>
          <p:nvSpPr>
            <p:cNvPr id="1308" name="Google Shape;1308;p95"/>
            <p:cNvSpPr/>
            <p:nvPr/>
          </p:nvSpPr>
          <p:spPr>
            <a:xfrm flipH="1" rot="10800000">
              <a:off x="6559550" y="4602596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5"/>
            <p:cNvSpPr/>
            <p:nvPr/>
          </p:nvSpPr>
          <p:spPr>
            <a:xfrm flipH="1" rot="10800000">
              <a:off x="4492625" y="621522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95"/>
            <p:cNvSpPr/>
            <p:nvPr/>
          </p:nvSpPr>
          <p:spPr>
            <a:xfrm flipH="1" rot="10800000">
              <a:off x="6013450" y="5012102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11" name="Google Shape;1311;p95"/>
            <p:cNvCxnSpPr/>
            <p:nvPr/>
          </p:nvCxnSpPr>
          <p:spPr>
            <a:xfrm>
              <a:off x="6121400" y="5250186"/>
              <a:ext cx="0" cy="1074555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12" name="Google Shape;1312;p95"/>
            <p:cNvSpPr/>
            <p:nvPr/>
          </p:nvSpPr>
          <p:spPr>
            <a:xfrm>
              <a:off x="5861051" y="4572000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1313" name="Google Shape;1313;p95"/>
            <p:cNvSpPr/>
            <p:nvPr/>
          </p:nvSpPr>
          <p:spPr>
            <a:xfrm>
              <a:off x="6927851" y="44004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1314" name="Google Shape;1314;p95"/>
            <p:cNvCxnSpPr/>
            <p:nvPr/>
          </p:nvCxnSpPr>
          <p:spPr>
            <a:xfrm flipH="1">
              <a:off x="7200900" y="4778778"/>
              <a:ext cx="6350" cy="154596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15" name="Google Shape;1315;p95"/>
            <p:cNvSpPr/>
            <p:nvPr/>
          </p:nvSpPr>
          <p:spPr>
            <a:xfrm flipH="1" rot="10800000">
              <a:off x="7086600" y="4754970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95"/>
            <p:cNvSpPr/>
            <p:nvPr/>
          </p:nvSpPr>
          <p:spPr>
            <a:xfrm>
              <a:off x="7467601" y="4171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985</a:t>
              </a:r>
              <a:endParaRPr/>
            </a:p>
          </p:txBody>
        </p:sp>
        <p:cxnSp>
          <p:nvCxnSpPr>
            <p:cNvPr id="1317" name="Google Shape;1317;p95"/>
            <p:cNvCxnSpPr/>
            <p:nvPr/>
          </p:nvCxnSpPr>
          <p:spPr>
            <a:xfrm>
              <a:off x="7734300" y="4594659"/>
              <a:ext cx="0" cy="177769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18" name="Google Shape;1318;p95"/>
            <p:cNvSpPr/>
            <p:nvPr/>
          </p:nvSpPr>
          <p:spPr>
            <a:xfrm flipH="1" rot="10800000">
              <a:off x="7620000" y="4526409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95"/>
            <p:cNvSpPr/>
            <p:nvPr/>
          </p:nvSpPr>
          <p:spPr>
            <a:xfrm>
              <a:off x="8001001" y="51624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448</a:t>
              </a:r>
              <a:endParaRPr/>
            </a:p>
          </p:txBody>
        </p:sp>
        <p:cxnSp>
          <p:nvCxnSpPr>
            <p:cNvPr id="1320" name="Google Shape;1320;p95"/>
            <p:cNvCxnSpPr/>
            <p:nvPr/>
          </p:nvCxnSpPr>
          <p:spPr>
            <a:xfrm>
              <a:off x="8267700" y="5648581"/>
              <a:ext cx="0" cy="676160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21" name="Google Shape;1321;p95"/>
            <p:cNvSpPr/>
            <p:nvPr/>
          </p:nvSpPr>
          <p:spPr>
            <a:xfrm flipH="1" rot="10800000">
              <a:off x="8153400" y="5516841"/>
              <a:ext cx="228600" cy="198403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95"/>
          <p:cNvGrpSpPr/>
          <p:nvPr/>
        </p:nvGrpSpPr>
        <p:grpSpPr>
          <a:xfrm>
            <a:off x="3651250" y="533400"/>
            <a:ext cx="5492750" cy="2911475"/>
            <a:chOff x="3651250" y="533400"/>
            <a:chExt cx="5492750" cy="2910711"/>
          </a:xfrm>
        </p:grpSpPr>
        <p:grpSp>
          <p:nvGrpSpPr>
            <p:cNvPr id="1323" name="Google Shape;1323;p95"/>
            <p:cNvGrpSpPr/>
            <p:nvPr/>
          </p:nvGrpSpPr>
          <p:grpSpPr>
            <a:xfrm>
              <a:off x="4495800" y="838120"/>
              <a:ext cx="4267200" cy="2180652"/>
              <a:chOff x="838200" y="3505120"/>
              <a:chExt cx="4267200" cy="2180652"/>
            </a:xfrm>
          </p:grpSpPr>
          <p:cxnSp>
            <p:nvCxnSpPr>
              <p:cNvPr id="1324" name="Google Shape;1324;p95"/>
              <p:cNvCxnSpPr/>
              <p:nvPr/>
            </p:nvCxnSpPr>
            <p:spPr>
              <a:xfrm>
                <a:off x="838200" y="3505120"/>
                <a:ext cx="0" cy="213304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325" name="Google Shape;1325;p95"/>
              <p:cNvCxnSpPr/>
              <p:nvPr/>
            </p:nvCxnSpPr>
            <p:spPr>
              <a:xfrm flipH="1" rot="10800000">
                <a:off x="838200" y="5668315"/>
                <a:ext cx="4267200" cy="1745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326" name="Google Shape;1326;p95"/>
            <p:cNvSpPr/>
            <p:nvPr/>
          </p:nvSpPr>
          <p:spPr>
            <a:xfrm>
              <a:off x="3651250" y="533400"/>
              <a:ext cx="920750" cy="461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b="1" sz="24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7" name="Google Shape;1327;p95"/>
            <p:cNvSpPr/>
            <p:nvPr/>
          </p:nvSpPr>
          <p:spPr>
            <a:xfrm>
              <a:off x="4337050" y="3044001"/>
              <a:ext cx="4446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0       1      2      3       4      5      6       7    </a:t>
              </a:r>
              <a:endParaRPr/>
            </a:p>
          </p:txBody>
        </p:sp>
        <p:sp>
          <p:nvSpPr>
            <p:cNvPr id="1328" name="Google Shape;1328;p95"/>
            <p:cNvSpPr/>
            <p:nvPr/>
          </p:nvSpPr>
          <p:spPr>
            <a:xfrm flipH="1" rot="10800000">
              <a:off x="5486400" y="137138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5"/>
            <p:cNvSpPr/>
            <p:nvPr/>
          </p:nvSpPr>
          <p:spPr>
            <a:xfrm flipH="1" rot="10800000">
              <a:off x="4387850" y="167610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5"/>
            <p:cNvSpPr/>
            <p:nvPr/>
          </p:nvSpPr>
          <p:spPr>
            <a:xfrm flipH="1" rot="10800000">
              <a:off x="7038975" y="239187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1" name="Google Shape;1331;p95"/>
            <p:cNvCxnSpPr/>
            <p:nvPr/>
          </p:nvCxnSpPr>
          <p:spPr>
            <a:xfrm>
              <a:off x="4495800" y="1914163"/>
              <a:ext cx="0" cy="1074456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32" name="Google Shape;1332;p95"/>
            <p:cNvSpPr/>
            <p:nvPr/>
          </p:nvSpPr>
          <p:spPr>
            <a:xfrm>
              <a:off x="8763000" y="2514600"/>
              <a:ext cx="381000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80008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3" name="Google Shape;1333;p95"/>
            <p:cNvSpPr/>
            <p:nvPr/>
          </p:nvSpPr>
          <p:spPr>
            <a:xfrm>
              <a:off x="3886201" y="1585882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1334" name="Google Shape;1334;p95"/>
            <p:cNvSpPr/>
            <p:nvPr/>
          </p:nvSpPr>
          <p:spPr>
            <a:xfrm flipH="1" rot="10800000">
              <a:off x="4425950" y="252360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95"/>
            <p:cNvSpPr/>
            <p:nvPr/>
          </p:nvSpPr>
          <p:spPr>
            <a:xfrm flipH="1" rot="10800000">
              <a:off x="4419600" y="221888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95"/>
            <p:cNvSpPr/>
            <p:nvPr/>
          </p:nvSpPr>
          <p:spPr>
            <a:xfrm flipH="1" rot="10800000">
              <a:off x="4419600" y="191416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95"/>
            <p:cNvSpPr/>
            <p:nvPr/>
          </p:nvSpPr>
          <p:spPr>
            <a:xfrm flipH="1" rot="10800000">
              <a:off x="4419600" y="130472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95"/>
            <p:cNvSpPr/>
            <p:nvPr/>
          </p:nvSpPr>
          <p:spPr>
            <a:xfrm flipH="1" rot="10800000">
              <a:off x="4419600" y="1000003"/>
              <a:ext cx="146050" cy="14283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95"/>
            <p:cNvSpPr/>
            <p:nvPr/>
          </p:nvSpPr>
          <p:spPr>
            <a:xfrm>
              <a:off x="5334001" y="9906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1340" name="Google Shape;1340;p95"/>
            <p:cNvCxnSpPr/>
            <p:nvPr/>
          </p:nvCxnSpPr>
          <p:spPr>
            <a:xfrm flipH="1">
              <a:off x="5600700" y="1474541"/>
              <a:ext cx="6350" cy="1544232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1" name="Google Shape;1341;p95"/>
            <p:cNvCxnSpPr/>
            <p:nvPr/>
          </p:nvCxnSpPr>
          <p:spPr>
            <a:xfrm>
              <a:off x="6096000" y="1914163"/>
              <a:ext cx="0" cy="1079217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2" name="Google Shape;1342;p95"/>
            <p:cNvCxnSpPr/>
            <p:nvPr/>
          </p:nvCxnSpPr>
          <p:spPr>
            <a:xfrm>
              <a:off x="6623050" y="2361720"/>
              <a:ext cx="0" cy="63165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3" name="Google Shape;1343;p95"/>
            <p:cNvCxnSpPr/>
            <p:nvPr/>
          </p:nvCxnSpPr>
          <p:spPr>
            <a:xfrm>
              <a:off x="7156450" y="2514080"/>
              <a:ext cx="0" cy="47929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4" name="Google Shape;1344;p95"/>
            <p:cNvCxnSpPr/>
            <p:nvPr/>
          </p:nvCxnSpPr>
          <p:spPr>
            <a:xfrm>
              <a:off x="7696200" y="2666440"/>
              <a:ext cx="0" cy="352333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5" name="Google Shape;1345;p95"/>
            <p:cNvCxnSpPr/>
            <p:nvPr/>
          </p:nvCxnSpPr>
          <p:spPr>
            <a:xfrm flipH="1">
              <a:off x="8223250" y="2818800"/>
              <a:ext cx="6350" cy="17457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46" name="Google Shape;1346;p95"/>
            <p:cNvSpPr/>
            <p:nvPr/>
          </p:nvSpPr>
          <p:spPr>
            <a:xfrm flipH="1" rot="10800000">
              <a:off x="7575550" y="2607719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5"/>
            <p:cNvSpPr/>
            <p:nvPr/>
          </p:nvSpPr>
          <p:spPr>
            <a:xfrm flipH="1" rot="10800000">
              <a:off x="8093075" y="2664854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5"/>
            <p:cNvSpPr/>
            <p:nvPr/>
          </p:nvSpPr>
          <p:spPr>
            <a:xfrm flipH="1" rot="10800000">
              <a:off x="7054850" y="2390288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5"/>
            <p:cNvSpPr/>
            <p:nvPr/>
          </p:nvSpPr>
          <p:spPr>
            <a:xfrm flipH="1" rot="10800000">
              <a:off x="6508750" y="223951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5"/>
            <p:cNvSpPr/>
            <p:nvPr/>
          </p:nvSpPr>
          <p:spPr>
            <a:xfrm flipH="1" rot="10800000">
              <a:off x="5943600" y="182846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95"/>
            <p:cNvSpPr/>
            <p:nvPr/>
          </p:nvSpPr>
          <p:spPr>
            <a:xfrm flipH="1" rot="10800000">
              <a:off x="5486400" y="1371380"/>
              <a:ext cx="228600" cy="198386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95"/>
            <p:cNvSpPr/>
            <p:nvPr/>
          </p:nvSpPr>
          <p:spPr>
            <a:xfrm>
              <a:off x="5791201" y="1447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656</a:t>
              </a:r>
              <a:endParaRPr/>
            </a:p>
          </p:txBody>
        </p:sp>
        <p:sp>
          <p:nvSpPr>
            <p:cNvPr id="1353" name="Google Shape;1353;p95"/>
            <p:cNvSpPr/>
            <p:nvPr/>
          </p:nvSpPr>
          <p:spPr>
            <a:xfrm>
              <a:off x="6324601" y="1885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329</a:t>
              </a:r>
              <a:endParaRPr/>
            </a:p>
          </p:txBody>
        </p:sp>
        <p:sp>
          <p:nvSpPr>
            <p:cNvPr id="1354" name="Google Shape;1354;p95"/>
            <p:cNvSpPr/>
            <p:nvPr/>
          </p:nvSpPr>
          <p:spPr>
            <a:xfrm>
              <a:off x="6858001" y="20382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245</a:t>
              </a:r>
              <a:endParaRPr/>
            </a:p>
          </p:txBody>
        </p:sp>
        <p:cxnSp>
          <p:nvCxnSpPr>
            <p:cNvPr id="1355" name="Google Shape;1355;p95"/>
            <p:cNvCxnSpPr/>
            <p:nvPr/>
          </p:nvCxnSpPr>
          <p:spPr>
            <a:xfrm>
              <a:off x="5029200" y="1317419"/>
              <a:ext cx="0" cy="1729921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56" name="Google Shape;1356;p95"/>
            <p:cNvSpPr/>
            <p:nvPr/>
          </p:nvSpPr>
          <p:spPr>
            <a:xfrm flipH="1" rot="10800000">
              <a:off x="4921250" y="1172995"/>
              <a:ext cx="228600" cy="198385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95"/>
            <p:cNvSpPr/>
            <p:nvPr/>
          </p:nvSpPr>
          <p:spPr>
            <a:xfrm>
              <a:off x="4724401" y="6858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</p:grpSp>
      <p:sp>
        <p:nvSpPr>
          <p:cNvPr id="1358" name="Google Shape;1358;p95"/>
          <p:cNvSpPr/>
          <p:nvPr/>
        </p:nvSpPr>
        <p:spPr>
          <a:xfrm>
            <a:off x="7391400" y="22860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endParaRPr/>
          </a:p>
        </p:txBody>
      </p:sp>
      <p:sp>
        <p:nvSpPr>
          <p:cNvPr id="1359" name="Google Shape;1359;p95"/>
          <p:cNvSpPr/>
          <p:nvPr/>
        </p:nvSpPr>
        <p:spPr>
          <a:xfrm>
            <a:off x="7924800" y="22860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</a:t>
            </a:r>
            <a:endParaRPr/>
          </a:p>
        </p:txBody>
      </p:sp>
      <p:sp>
        <p:nvSpPr>
          <p:cNvPr id="1360" name="Google Shape;1360;p95"/>
          <p:cNvSpPr/>
          <p:nvPr/>
        </p:nvSpPr>
        <p:spPr>
          <a:xfrm flipH="1" rot="10800000">
            <a:off x="5029200" y="6248400"/>
            <a:ext cx="228600" cy="198438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Google Shape;1365;p96"/>
          <p:cNvGrpSpPr/>
          <p:nvPr/>
        </p:nvGrpSpPr>
        <p:grpSpPr>
          <a:xfrm>
            <a:off x="-228600" y="0"/>
            <a:ext cx="4784725" cy="3505200"/>
            <a:chOff x="-106362" y="1"/>
            <a:chExt cx="5364162" cy="3505145"/>
          </a:xfrm>
        </p:grpSpPr>
        <p:grpSp>
          <p:nvGrpSpPr>
            <p:cNvPr id="1366" name="Google Shape;1366;p96"/>
            <p:cNvGrpSpPr/>
            <p:nvPr/>
          </p:nvGrpSpPr>
          <p:grpSpPr>
            <a:xfrm>
              <a:off x="-106362" y="1"/>
              <a:ext cx="5364162" cy="3505145"/>
              <a:chOff x="3856038" y="1"/>
              <a:chExt cx="5364162" cy="3505145"/>
            </a:xfrm>
          </p:grpSpPr>
          <p:sp>
            <p:nvSpPr>
              <p:cNvPr id="1367" name="Google Shape;1367;p96"/>
              <p:cNvSpPr/>
              <p:nvPr/>
            </p:nvSpPr>
            <p:spPr>
              <a:xfrm>
                <a:off x="3856038" y="1"/>
                <a:ext cx="5364162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b="1"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Input Histogram (A) :</a:t>
                </a:r>
                <a:endParaRPr/>
              </a:p>
            </p:txBody>
          </p:sp>
          <p:grpSp>
            <p:nvGrpSpPr>
              <p:cNvPr id="1368" name="Google Shape;1368;p96"/>
              <p:cNvGrpSpPr/>
              <p:nvPr/>
            </p:nvGrpSpPr>
            <p:grpSpPr>
              <a:xfrm>
                <a:off x="4048251" y="380995"/>
                <a:ext cx="4994883" cy="3124151"/>
                <a:chOff x="3614042" y="381035"/>
                <a:chExt cx="5340635" cy="3123331"/>
              </a:xfrm>
            </p:grpSpPr>
            <p:grpSp>
              <p:nvGrpSpPr>
                <p:cNvPr id="1369" name="Google Shape;1369;p96"/>
                <p:cNvGrpSpPr/>
                <p:nvPr/>
              </p:nvGrpSpPr>
              <p:grpSpPr>
                <a:xfrm>
                  <a:off x="4495106" y="838108"/>
                  <a:ext cx="4268304" cy="2180618"/>
                  <a:chOff x="837506" y="3505108"/>
                  <a:chExt cx="4268304" cy="2180618"/>
                </a:xfrm>
              </p:grpSpPr>
              <p:cxnSp>
                <p:nvCxnSpPr>
                  <p:cNvPr id="1370" name="Google Shape;1370;p96"/>
                  <p:cNvCxnSpPr/>
                  <p:nvPr/>
                </p:nvCxnSpPr>
                <p:spPr>
                  <a:xfrm>
                    <a:off x="837506" y="3505108"/>
                    <a:ext cx="0" cy="2133006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8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1371" name="Google Shape;1371;p96"/>
                  <p:cNvCxnSpPr/>
                  <p:nvPr/>
                </p:nvCxnSpPr>
                <p:spPr>
                  <a:xfrm flipH="1" rot="10800000">
                    <a:off x="837506" y="5668269"/>
                    <a:ext cx="4268304" cy="17457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8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sp>
              <p:nvSpPr>
                <p:cNvPr id="1372" name="Google Shape;1372;p96"/>
                <p:cNvSpPr/>
                <p:nvPr/>
              </p:nvSpPr>
              <p:spPr>
                <a:xfrm>
                  <a:off x="3614042" y="381035"/>
                  <a:ext cx="966696" cy="4618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>
                      <a:solidFill>
                        <a:srgbClr val="0C0C0C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Freq</a:t>
                  </a:r>
                  <a:endParaRPr b="1" sz="2400">
                    <a:solidFill>
                      <a:srgbClr val="0C0C0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73" name="Google Shape;1373;p96"/>
                <p:cNvSpPr/>
                <p:nvPr/>
              </p:nvSpPr>
              <p:spPr>
                <a:xfrm>
                  <a:off x="4351077" y="3104361"/>
                  <a:ext cx="4446587" cy="4000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0     1     2     3     4     5     6     7    </a:t>
                  </a:r>
                  <a:endParaRPr/>
                </a:p>
              </p:txBody>
            </p:sp>
            <p:sp>
              <p:nvSpPr>
                <p:cNvPr id="1374" name="Google Shape;1374;p96"/>
                <p:cNvSpPr/>
                <p:nvPr/>
              </p:nvSpPr>
              <p:spPr>
                <a:xfrm flipH="1" rot="10800000">
                  <a:off x="5486540" y="1371359"/>
                  <a:ext cx="228353" cy="198383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96"/>
                <p:cNvSpPr/>
                <p:nvPr/>
              </p:nvSpPr>
              <p:spPr>
                <a:xfrm flipH="1" rot="10800000">
                  <a:off x="4388541" y="1676075"/>
                  <a:ext cx="228353" cy="198383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96"/>
                <p:cNvSpPr/>
                <p:nvPr/>
              </p:nvSpPr>
              <p:spPr>
                <a:xfrm flipH="1" rot="10800000">
                  <a:off x="7039342" y="2391839"/>
                  <a:ext cx="230257" cy="19838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377" name="Google Shape;1377;p96"/>
                <p:cNvCxnSpPr/>
                <p:nvPr/>
              </p:nvCxnSpPr>
              <p:spPr>
                <a:xfrm>
                  <a:off x="4497008" y="1914133"/>
                  <a:ext cx="0" cy="1074439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sp>
              <p:nvSpPr>
                <p:cNvPr id="1378" name="Google Shape;1378;p96"/>
                <p:cNvSpPr/>
                <p:nvPr/>
              </p:nvSpPr>
              <p:spPr>
                <a:xfrm>
                  <a:off x="8573677" y="2514600"/>
                  <a:ext cx="381000" cy="6461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6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r</a:t>
                  </a:r>
                  <a:endParaRPr sz="36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79" name="Google Shape;1379;p96"/>
                <p:cNvSpPr/>
                <p:nvPr/>
              </p:nvSpPr>
              <p:spPr>
                <a:xfrm>
                  <a:off x="3705382" y="1585882"/>
                  <a:ext cx="79041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790</a:t>
                  </a:r>
                  <a:endParaRPr/>
                </a:p>
              </p:txBody>
            </p:sp>
            <p:sp>
              <p:nvSpPr>
                <p:cNvPr id="1380" name="Google Shape;1380;p96"/>
                <p:cNvSpPr/>
                <p:nvPr/>
              </p:nvSpPr>
              <p:spPr>
                <a:xfrm flipH="1" rot="10800000">
                  <a:off x="4424696" y="2523564"/>
                  <a:ext cx="146527" cy="142835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96"/>
                <p:cNvSpPr/>
                <p:nvPr/>
              </p:nvSpPr>
              <p:spPr>
                <a:xfrm flipH="1" rot="10800000">
                  <a:off x="4420891" y="2218849"/>
                  <a:ext cx="144624" cy="142835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96"/>
                <p:cNvSpPr/>
                <p:nvPr/>
              </p:nvSpPr>
              <p:spPr>
                <a:xfrm flipH="1" rot="10800000">
                  <a:off x="4420891" y="1914133"/>
                  <a:ext cx="144624" cy="142835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96"/>
                <p:cNvSpPr/>
                <p:nvPr/>
              </p:nvSpPr>
              <p:spPr>
                <a:xfrm flipH="1" rot="10800000">
                  <a:off x="4420891" y="1304703"/>
                  <a:ext cx="144624" cy="142835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96"/>
                <p:cNvSpPr/>
                <p:nvPr/>
              </p:nvSpPr>
              <p:spPr>
                <a:xfrm flipH="1" rot="10800000">
                  <a:off x="4420891" y="999988"/>
                  <a:ext cx="144624" cy="142835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96"/>
                <p:cNvSpPr/>
                <p:nvPr/>
              </p:nvSpPr>
              <p:spPr>
                <a:xfrm>
                  <a:off x="5334001" y="990600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850</a:t>
                  </a:r>
                  <a:endParaRPr/>
                </a:p>
              </p:txBody>
            </p:sp>
            <p:cxnSp>
              <p:nvCxnSpPr>
                <p:cNvPr id="1386" name="Google Shape;1386;p96"/>
                <p:cNvCxnSpPr/>
                <p:nvPr/>
              </p:nvCxnSpPr>
              <p:spPr>
                <a:xfrm flipH="1">
                  <a:off x="5600716" y="1474519"/>
                  <a:ext cx="5709" cy="1544207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387" name="Google Shape;1387;p96"/>
                <p:cNvCxnSpPr/>
                <p:nvPr/>
              </p:nvCxnSpPr>
              <p:spPr>
                <a:xfrm>
                  <a:off x="6095482" y="1914133"/>
                  <a:ext cx="0" cy="1079200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388" name="Google Shape;1388;p96"/>
                <p:cNvCxnSpPr/>
                <p:nvPr/>
              </p:nvCxnSpPr>
              <p:spPr>
                <a:xfrm>
                  <a:off x="6624501" y="2361684"/>
                  <a:ext cx="0" cy="631649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389" name="Google Shape;1389;p96"/>
                <p:cNvCxnSpPr/>
                <p:nvPr/>
              </p:nvCxnSpPr>
              <p:spPr>
                <a:xfrm>
                  <a:off x="7157325" y="2514042"/>
                  <a:ext cx="0" cy="479292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390" name="Google Shape;1390;p96"/>
                <p:cNvCxnSpPr/>
                <p:nvPr/>
              </p:nvCxnSpPr>
              <p:spPr>
                <a:xfrm>
                  <a:off x="7697761" y="2666399"/>
                  <a:ext cx="0" cy="352327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391" name="Google Shape;1391;p96"/>
                <p:cNvCxnSpPr/>
                <p:nvPr/>
              </p:nvCxnSpPr>
              <p:spPr>
                <a:xfrm flipH="1">
                  <a:off x="8224878" y="2818757"/>
                  <a:ext cx="5708" cy="174576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sp>
              <p:nvSpPr>
                <p:cNvPr id="1392" name="Google Shape;1392;p96"/>
                <p:cNvSpPr/>
                <p:nvPr/>
              </p:nvSpPr>
              <p:spPr>
                <a:xfrm flipH="1" rot="10800000">
                  <a:off x="7575973" y="2607678"/>
                  <a:ext cx="230257" cy="19838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96"/>
                <p:cNvSpPr/>
                <p:nvPr/>
              </p:nvSpPr>
              <p:spPr>
                <a:xfrm flipH="1" rot="10800000">
                  <a:off x="8093574" y="2664813"/>
                  <a:ext cx="230257" cy="19838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96"/>
                <p:cNvSpPr/>
                <p:nvPr/>
              </p:nvSpPr>
              <p:spPr>
                <a:xfrm flipH="1" rot="10800000">
                  <a:off x="7054566" y="2390251"/>
                  <a:ext cx="230257" cy="198383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96"/>
                <p:cNvSpPr/>
                <p:nvPr/>
              </p:nvSpPr>
              <p:spPr>
                <a:xfrm flipH="1" rot="10800000">
                  <a:off x="6508421" y="2239481"/>
                  <a:ext cx="228353" cy="19838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96"/>
                <p:cNvSpPr/>
                <p:nvPr/>
              </p:nvSpPr>
              <p:spPr>
                <a:xfrm flipH="1" rot="10800000">
                  <a:off x="5945150" y="1828432"/>
                  <a:ext cx="226450" cy="198383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96"/>
                <p:cNvSpPr/>
                <p:nvPr/>
              </p:nvSpPr>
              <p:spPr>
                <a:xfrm flipH="1" rot="10800000">
                  <a:off x="5486540" y="1371359"/>
                  <a:ext cx="228353" cy="198383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96"/>
                <p:cNvSpPr/>
                <p:nvPr/>
              </p:nvSpPr>
              <p:spPr>
                <a:xfrm>
                  <a:off x="5791201" y="1447800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656</a:t>
                  </a:r>
                  <a:endParaRPr/>
                </a:p>
              </p:txBody>
            </p:sp>
            <p:sp>
              <p:nvSpPr>
                <p:cNvPr id="1399" name="Google Shape;1399;p96"/>
                <p:cNvSpPr/>
                <p:nvPr/>
              </p:nvSpPr>
              <p:spPr>
                <a:xfrm>
                  <a:off x="6324601" y="1885890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329</a:t>
                  </a:r>
                  <a:endParaRPr/>
                </a:p>
              </p:txBody>
            </p:sp>
            <p:sp>
              <p:nvSpPr>
                <p:cNvPr id="1400" name="Google Shape;1400;p96"/>
                <p:cNvSpPr/>
                <p:nvPr/>
              </p:nvSpPr>
              <p:spPr>
                <a:xfrm>
                  <a:off x="6858001" y="2038290"/>
                  <a:ext cx="68579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245</a:t>
                  </a:r>
                  <a:endParaRPr/>
                </a:p>
              </p:txBody>
            </p:sp>
            <p:cxnSp>
              <p:nvCxnSpPr>
                <p:cNvPr id="1401" name="Google Shape;1401;p96"/>
                <p:cNvCxnSpPr/>
                <p:nvPr/>
              </p:nvCxnSpPr>
              <p:spPr>
                <a:xfrm>
                  <a:off x="5029833" y="1317399"/>
                  <a:ext cx="0" cy="1729894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sp>
              <p:nvSpPr>
                <p:cNvPr id="1402" name="Google Shape;1402;p96"/>
                <p:cNvSpPr/>
                <p:nvPr/>
              </p:nvSpPr>
              <p:spPr>
                <a:xfrm flipH="1" rot="10800000">
                  <a:off x="4921366" y="1172978"/>
                  <a:ext cx="228353" cy="19838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96"/>
                <p:cNvSpPr/>
                <p:nvPr/>
              </p:nvSpPr>
              <p:spPr>
                <a:xfrm>
                  <a:off x="4618793" y="742730"/>
                  <a:ext cx="85457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1023</a:t>
                  </a:r>
                  <a:endParaRPr/>
                </a:p>
              </p:txBody>
            </p:sp>
          </p:grpSp>
        </p:grpSp>
        <p:sp>
          <p:nvSpPr>
            <p:cNvPr id="1404" name="Google Shape;1404;p96"/>
            <p:cNvSpPr/>
            <p:nvPr/>
          </p:nvSpPr>
          <p:spPr>
            <a:xfrm>
              <a:off x="3657600" y="2286000"/>
              <a:ext cx="685800" cy="40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122</a:t>
              </a:r>
              <a:endParaRPr/>
            </a:p>
          </p:txBody>
        </p:sp>
        <p:sp>
          <p:nvSpPr>
            <p:cNvPr id="1405" name="Google Shape;1405;p96"/>
            <p:cNvSpPr/>
            <p:nvPr/>
          </p:nvSpPr>
          <p:spPr>
            <a:xfrm>
              <a:off x="4038600" y="2286000"/>
              <a:ext cx="685800" cy="40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81</a:t>
              </a:r>
              <a:endParaRPr/>
            </a:p>
          </p:txBody>
        </p:sp>
      </p:grpSp>
      <p:grpSp>
        <p:nvGrpSpPr>
          <p:cNvPr id="1406" name="Google Shape;1406;p96"/>
          <p:cNvGrpSpPr/>
          <p:nvPr/>
        </p:nvGrpSpPr>
        <p:grpSpPr>
          <a:xfrm>
            <a:off x="-152400" y="3429000"/>
            <a:ext cx="4800600" cy="3371850"/>
            <a:chOff x="3475037" y="70792"/>
            <a:chExt cx="6036046" cy="3371910"/>
          </a:xfrm>
        </p:grpSpPr>
        <p:grpSp>
          <p:nvGrpSpPr>
            <p:cNvPr id="1407" name="Google Shape;1407;p96"/>
            <p:cNvGrpSpPr/>
            <p:nvPr/>
          </p:nvGrpSpPr>
          <p:grpSpPr>
            <a:xfrm>
              <a:off x="3475037" y="70792"/>
              <a:ext cx="6036046" cy="3371910"/>
              <a:chOff x="3475037" y="70792"/>
              <a:chExt cx="6036046" cy="3371910"/>
            </a:xfrm>
          </p:grpSpPr>
          <p:sp>
            <p:nvSpPr>
              <p:cNvPr id="1408" name="Google Shape;1408;p96"/>
              <p:cNvSpPr/>
              <p:nvPr/>
            </p:nvSpPr>
            <p:spPr>
              <a:xfrm>
                <a:off x="3475037" y="70792"/>
                <a:ext cx="536416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Specified Histogram (B) :</a:t>
                </a:r>
                <a:endParaRPr/>
              </a:p>
            </p:txBody>
          </p:sp>
          <p:grpSp>
            <p:nvGrpSpPr>
              <p:cNvPr id="1409" name="Google Shape;1409;p96"/>
              <p:cNvGrpSpPr/>
              <p:nvPr/>
            </p:nvGrpSpPr>
            <p:grpSpPr>
              <a:xfrm>
                <a:off x="3666658" y="447037"/>
                <a:ext cx="5844425" cy="2995665"/>
                <a:chOff x="3666658" y="462148"/>
                <a:chExt cx="5844425" cy="2995665"/>
              </a:xfrm>
            </p:grpSpPr>
            <p:grpSp>
              <p:nvGrpSpPr>
                <p:cNvPr id="1410" name="Google Shape;1410;p96"/>
                <p:cNvGrpSpPr/>
                <p:nvPr/>
              </p:nvGrpSpPr>
              <p:grpSpPr>
                <a:xfrm>
                  <a:off x="4495018" y="838392"/>
                  <a:ext cx="4267548" cy="2181264"/>
                  <a:chOff x="837418" y="3505392"/>
                  <a:chExt cx="4267548" cy="2181264"/>
                </a:xfrm>
              </p:grpSpPr>
              <p:cxnSp>
                <p:nvCxnSpPr>
                  <p:cNvPr id="1411" name="Google Shape;1411;p96"/>
                  <p:cNvCxnSpPr/>
                  <p:nvPr/>
                </p:nvCxnSpPr>
                <p:spPr>
                  <a:xfrm>
                    <a:off x="837418" y="3505392"/>
                    <a:ext cx="0" cy="2133638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8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1412" name="Google Shape;1412;p96"/>
                  <p:cNvCxnSpPr/>
                  <p:nvPr/>
                </p:nvCxnSpPr>
                <p:spPr>
                  <a:xfrm flipH="1" rot="10800000">
                    <a:off x="837418" y="5669194"/>
                    <a:ext cx="4267548" cy="17462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8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sp>
              <p:nvSpPr>
                <p:cNvPr id="1413" name="Google Shape;1413;p96"/>
                <p:cNvSpPr/>
                <p:nvPr/>
              </p:nvSpPr>
              <p:spPr>
                <a:xfrm>
                  <a:off x="3666658" y="462148"/>
                  <a:ext cx="1301423" cy="4619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>
                      <a:solidFill>
                        <a:srgbClr val="0C0C0C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Freq</a:t>
                  </a:r>
                  <a:endParaRPr b="1" sz="2400">
                    <a:solidFill>
                      <a:srgbClr val="0C0C0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14" name="Google Shape;1414;p96"/>
                <p:cNvSpPr/>
                <p:nvPr/>
              </p:nvSpPr>
              <p:spPr>
                <a:xfrm>
                  <a:off x="4337049" y="3057703"/>
                  <a:ext cx="444658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0     1     2    3    4     5      6    7    </a:t>
                  </a:r>
                  <a:endParaRPr/>
                </a:p>
              </p:txBody>
            </p:sp>
            <p:sp>
              <p:nvSpPr>
                <p:cNvPr id="1415" name="Google Shape;1415;p96"/>
                <p:cNvSpPr/>
                <p:nvPr/>
              </p:nvSpPr>
              <p:spPr>
                <a:xfrm flipH="1" rot="10800000">
                  <a:off x="5487053" y="2895828"/>
                  <a:ext cx="227549" cy="19844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96"/>
                <p:cNvSpPr/>
                <p:nvPr/>
              </p:nvSpPr>
              <p:spPr>
                <a:xfrm flipH="1" rot="10800000">
                  <a:off x="4387232" y="2865666"/>
                  <a:ext cx="229545" cy="198441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96"/>
                <p:cNvSpPr/>
                <p:nvPr/>
              </p:nvSpPr>
              <p:spPr>
                <a:xfrm>
                  <a:off x="8763000" y="2514600"/>
                  <a:ext cx="748083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6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r>
                    <a:rPr b="1" lang="en-US" sz="36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r</a:t>
                  </a:r>
                  <a:endParaRPr sz="36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18" name="Google Shape;1418;p96"/>
                <p:cNvSpPr/>
                <p:nvPr/>
              </p:nvSpPr>
              <p:spPr>
                <a:xfrm flipH="1" rot="10800000">
                  <a:off x="4425156" y="2524346"/>
                  <a:ext cx="147707" cy="142878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96"/>
                <p:cNvSpPr/>
                <p:nvPr/>
              </p:nvSpPr>
              <p:spPr>
                <a:xfrm flipH="1" rot="10800000">
                  <a:off x="4419168" y="2219541"/>
                  <a:ext cx="145711" cy="142878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96"/>
                <p:cNvSpPr/>
                <p:nvPr/>
              </p:nvSpPr>
              <p:spPr>
                <a:xfrm flipH="1" rot="10800000">
                  <a:off x="4419168" y="1914736"/>
                  <a:ext cx="145711" cy="142878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96"/>
                <p:cNvSpPr/>
                <p:nvPr/>
              </p:nvSpPr>
              <p:spPr>
                <a:xfrm flipH="1" rot="10800000">
                  <a:off x="4419168" y="1305125"/>
                  <a:ext cx="145711" cy="142878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96"/>
                <p:cNvSpPr/>
                <p:nvPr/>
              </p:nvSpPr>
              <p:spPr>
                <a:xfrm flipH="1" rot="10800000">
                  <a:off x="4419168" y="1000320"/>
                  <a:ext cx="145711" cy="142878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96"/>
                <p:cNvSpPr/>
                <p:nvPr/>
              </p:nvSpPr>
              <p:spPr>
                <a:xfrm>
                  <a:off x="6828361" y="695503"/>
                  <a:ext cx="90170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1230</a:t>
                  </a:r>
                  <a:endParaRPr/>
                </a:p>
              </p:txBody>
            </p:sp>
            <p:cxnSp>
              <p:nvCxnSpPr>
                <p:cNvPr id="1424" name="Google Shape;1424;p96"/>
                <p:cNvCxnSpPr>
                  <a:stCxn id="1425" idx="0"/>
                </p:cNvCxnSpPr>
                <p:nvPr/>
              </p:nvCxnSpPr>
              <p:spPr>
                <a:xfrm>
                  <a:off x="7168723" y="1198762"/>
                  <a:ext cx="2100" cy="1822500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6" name="Google Shape;1426;p96"/>
                <p:cNvCxnSpPr/>
                <p:nvPr/>
              </p:nvCxnSpPr>
              <p:spPr>
                <a:xfrm>
                  <a:off x="6095848" y="1914736"/>
                  <a:ext cx="0" cy="1077932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7" name="Google Shape;1427;p96"/>
                <p:cNvCxnSpPr>
                  <a:stCxn id="1428" idx="0"/>
                </p:cNvCxnSpPr>
                <p:nvPr/>
              </p:nvCxnSpPr>
              <p:spPr>
                <a:xfrm>
                  <a:off x="6622804" y="1660732"/>
                  <a:ext cx="0" cy="1332000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rgbClr val="80008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sp>
              <p:nvSpPr>
                <p:cNvPr id="1428" name="Google Shape;1428;p96"/>
                <p:cNvSpPr/>
                <p:nvPr/>
              </p:nvSpPr>
              <p:spPr>
                <a:xfrm flipH="1" rot="10800000">
                  <a:off x="6509029" y="1462291"/>
                  <a:ext cx="227549" cy="198441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96"/>
                <p:cNvSpPr/>
                <p:nvPr/>
              </p:nvSpPr>
              <p:spPr>
                <a:xfrm flipH="1" rot="10800000">
                  <a:off x="5944148" y="1829009"/>
                  <a:ext cx="227549" cy="19844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96"/>
                <p:cNvSpPr/>
                <p:nvPr/>
              </p:nvSpPr>
              <p:spPr>
                <a:xfrm flipH="1" rot="10800000">
                  <a:off x="7053950" y="1000320"/>
                  <a:ext cx="229545" cy="198442"/>
                </a:xfrm>
                <a:prstGeom prst="ellipse">
                  <a:avLst/>
                </a:prstGeom>
                <a:solidFill>
                  <a:srgbClr val="FF6600"/>
                </a:solidFill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96"/>
                <p:cNvSpPr/>
                <p:nvPr/>
              </p:nvSpPr>
              <p:spPr>
                <a:xfrm>
                  <a:off x="5587313" y="1447800"/>
                  <a:ext cx="76200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614</a:t>
                  </a:r>
                  <a:endParaRPr/>
                </a:p>
              </p:txBody>
            </p:sp>
            <p:sp>
              <p:nvSpPr>
                <p:cNvPr id="1431" name="Google Shape;1431;p96"/>
                <p:cNvSpPr/>
                <p:nvPr/>
              </p:nvSpPr>
              <p:spPr>
                <a:xfrm>
                  <a:off x="6095999" y="1076503"/>
                  <a:ext cx="9144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0000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819</a:t>
                  </a:r>
                  <a:endParaRPr/>
                </a:p>
              </p:txBody>
            </p:sp>
          </p:grpSp>
        </p:grpSp>
        <p:sp>
          <p:nvSpPr>
            <p:cNvPr id="1432" name="Google Shape;1432;p96"/>
            <p:cNvSpPr/>
            <p:nvPr/>
          </p:nvSpPr>
          <p:spPr>
            <a:xfrm flipH="1" rot="10800000">
              <a:off x="4952112" y="2863255"/>
              <a:ext cx="229546" cy="19844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96"/>
            <p:cNvSpPr/>
            <p:nvPr/>
          </p:nvSpPr>
          <p:spPr>
            <a:xfrm flipH="1" rot="10800000">
              <a:off x="4419168" y="1609107"/>
              <a:ext cx="145711" cy="14287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4" name="Google Shape;1434;p96"/>
            <p:cNvCxnSpPr/>
            <p:nvPr/>
          </p:nvCxnSpPr>
          <p:spPr>
            <a:xfrm>
              <a:off x="7696677" y="1721821"/>
              <a:ext cx="0" cy="1331937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35" name="Google Shape;1435;p96"/>
            <p:cNvSpPr/>
            <p:nvPr/>
          </p:nvSpPr>
          <p:spPr>
            <a:xfrm flipH="1" rot="10800000">
              <a:off x="7574917" y="1523381"/>
              <a:ext cx="229546" cy="19844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96"/>
            <p:cNvSpPr/>
            <p:nvPr/>
          </p:nvSpPr>
          <p:spPr>
            <a:xfrm>
              <a:off x="7391401" y="1118482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819</a:t>
              </a:r>
              <a:endParaRPr/>
            </a:p>
          </p:txBody>
        </p:sp>
        <p:cxnSp>
          <p:nvCxnSpPr>
            <p:cNvPr id="1437" name="Google Shape;1437;p96"/>
            <p:cNvCxnSpPr/>
            <p:nvPr/>
          </p:nvCxnSpPr>
          <p:spPr>
            <a:xfrm>
              <a:off x="8229621" y="1913913"/>
              <a:ext cx="0" cy="1079519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38" name="Google Shape;1438;p96"/>
            <p:cNvSpPr/>
            <p:nvPr/>
          </p:nvSpPr>
          <p:spPr>
            <a:xfrm flipH="1" rot="10800000">
              <a:off x="8077921" y="1828186"/>
              <a:ext cx="227549" cy="19844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96"/>
            <p:cNvSpPr/>
            <p:nvPr/>
          </p:nvSpPr>
          <p:spPr>
            <a:xfrm>
              <a:off x="8073881" y="1447800"/>
              <a:ext cx="9143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614</a:t>
              </a:r>
              <a:endParaRPr/>
            </a:p>
          </p:txBody>
        </p:sp>
      </p:grpSp>
      <p:sp>
        <p:nvSpPr>
          <p:cNvPr id="1440" name="Google Shape;1440;p96"/>
          <p:cNvSpPr/>
          <p:nvPr/>
        </p:nvSpPr>
        <p:spPr>
          <a:xfrm>
            <a:off x="635000" y="4394200"/>
            <a:ext cx="3508375" cy="1987550"/>
          </a:xfrm>
          <a:custGeom>
            <a:rect b="b" l="l" r="r" t="t"/>
            <a:pathLst>
              <a:path extrusionOk="0" h="1988168" w="3508375">
                <a:moveTo>
                  <a:pt x="0" y="1908793"/>
                </a:moveTo>
                <a:lnTo>
                  <a:pt x="444500" y="1892918"/>
                </a:lnTo>
                <a:cubicBezTo>
                  <a:pt x="597958" y="1887626"/>
                  <a:pt x="799042" y="2027855"/>
                  <a:pt x="920750" y="1877043"/>
                </a:cubicBezTo>
                <a:cubicBezTo>
                  <a:pt x="1042458" y="1726231"/>
                  <a:pt x="941917" y="1297605"/>
                  <a:pt x="1174750" y="988043"/>
                </a:cubicBezTo>
                <a:cubicBezTo>
                  <a:pt x="1407583" y="678481"/>
                  <a:pt x="1939396" y="-136436"/>
                  <a:pt x="2317750" y="19668"/>
                </a:cubicBezTo>
                <a:cubicBezTo>
                  <a:pt x="2696104" y="175772"/>
                  <a:pt x="3444875" y="1924668"/>
                  <a:pt x="3444875" y="1924668"/>
                </a:cubicBezTo>
                <a:lnTo>
                  <a:pt x="3508375" y="1988168"/>
                </a:lnTo>
              </a:path>
            </a:pathLst>
          </a:custGeom>
          <a:noFill/>
          <a:ln cap="flat" cmpd="sng" w="571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41" name="Google Shape;1441;p96"/>
          <p:cNvGrpSpPr/>
          <p:nvPr/>
        </p:nvGrpSpPr>
        <p:grpSpPr>
          <a:xfrm>
            <a:off x="4168775" y="3535363"/>
            <a:ext cx="5280025" cy="3265487"/>
            <a:chOff x="4168775" y="3535363"/>
            <a:chExt cx="5280025" cy="3265487"/>
          </a:xfrm>
        </p:grpSpPr>
        <p:grpSp>
          <p:nvGrpSpPr>
            <p:cNvPr id="1442" name="Google Shape;1442;p96"/>
            <p:cNvGrpSpPr/>
            <p:nvPr/>
          </p:nvGrpSpPr>
          <p:grpSpPr>
            <a:xfrm>
              <a:off x="4168775" y="3535363"/>
              <a:ext cx="5280025" cy="3265487"/>
              <a:chOff x="3727450" y="3535977"/>
              <a:chExt cx="5737225" cy="3264933"/>
            </a:xfrm>
          </p:grpSpPr>
          <p:sp>
            <p:nvSpPr>
              <p:cNvPr id="1443" name="Google Shape;1443;p96"/>
              <p:cNvSpPr/>
              <p:nvPr/>
            </p:nvSpPr>
            <p:spPr>
              <a:xfrm>
                <a:off x="3733800" y="3535977"/>
                <a:ext cx="54102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Equalized Histogram(A) as per (B)</a:t>
                </a:r>
                <a:endParaRPr/>
              </a:p>
            </p:txBody>
          </p:sp>
          <p:grpSp>
            <p:nvGrpSpPr>
              <p:cNvPr id="1444" name="Google Shape;1444;p96"/>
              <p:cNvGrpSpPr/>
              <p:nvPr/>
            </p:nvGrpSpPr>
            <p:grpSpPr>
              <a:xfrm>
                <a:off x="4572681" y="4231184"/>
                <a:ext cx="4164059" cy="2133238"/>
                <a:chOff x="794431" y="3505696"/>
                <a:chExt cx="4164059" cy="2133238"/>
              </a:xfrm>
            </p:grpSpPr>
            <p:cxnSp>
              <p:nvCxnSpPr>
                <p:cNvPr id="1445" name="Google Shape;1445;p96"/>
                <p:cNvCxnSpPr/>
                <p:nvPr/>
              </p:nvCxnSpPr>
              <p:spPr>
                <a:xfrm>
                  <a:off x="839280" y="3505696"/>
                  <a:ext cx="0" cy="2133238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800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46" name="Google Shape;1446;p96"/>
                <p:cNvCxnSpPr/>
                <p:nvPr/>
              </p:nvCxnSpPr>
              <p:spPr>
                <a:xfrm>
                  <a:off x="794431" y="5599253"/>
                  <a:ext cx="4164059" cy="36507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8000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</p:grpSp>
          <p:sp>
            <p:nvSpPr>
              <p:cNvPr id="1447" name="Google Shape;1447;p96"/>
              <p:cNvSpPr/>
              <p:nvPr/>
            </p:nvSpPr>
            <p:spPr>
              <a:xfrm>
                <a:off x="3727450" y="3962400"/>
                <a:ext cx="92075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Freq</a:t>
                </a:r>
                <a:endParaRPr/>
              </a:p>
            </p:txBody>
          </p:sp>
          <p:sp>
            <p:nvSpPr>
              <p:cNvPr id="1448" name="Google Shape;1448;p96"/>
              <p:cNvSpPr/>
              <p:nvPr/>
            </p:nvSpPr>
            <p:spPr>
              <a:xfrm flipH="1" rot="10800000">
                <a:off x="5486912" y="6202525"/>
                <a:ext cx="227695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49" name="Google Shape;1449;p96"/>
              <p:cNvCxnSpPr/>
              <p:nvPr/>
            </p:nvCxnSpPr>
            <p:spPr>
              <a:xfrm>
                <a:off x="4614081" y="5593028"/>
                <a:ext cx="0" cy="761871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50" name="Google Shape;1450;p96"/>
              <p:cNvSpPr/>
              <p:nvPr/>
            </p:nvSpPr>
            <p:spPr>
              <a:xfrm flipH="1" rot="10800000">
                <a:off x="6552938" y="6218397"/>
                <a:ext cx="229421" cy="196817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96"/>
              <p:cNvSpPr/>
              <p:nvPr/>
            </p:nvSpPr>
            <p:spPr>
              <a:xfrm>
                <a:off x="8686717" y="5867618"/>
                <a:ext cx="777958" cy="6460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600">
                    <a:solidFill>
                      <a:srgbClr val="0C0C0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endParaRPr sz="36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52" name="Google Shape;1452;p96"/>
              <p:cNvSpPr/>
              <p:nvPr/>
            </p:nvSpPr>
            <p:spPr>
              <a:xfrm>
                <a:off x="4419160" y="6400928"/>
                <a:ext cx="4446953" cy="399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C0C0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0       1    2     3      4      5      6      7    </a:t>
                </a:r>
                <a:endParaRPr/>
              </a:p>
            </p:txBody>
          </p:sp>
          <p:sp>
            <p:nvSpPr>
              <p:cNvPr id="1453" name="Google Shape;1453;p96"/>
              <p:cNvSpPr/>
              <p:nvPr/>
            </p:nvSpPr>
            <p:spPr>
              <a:xfrm flipH="1" rot="10800000">
                <a:off x="4539908" y="5931108"/>
                <a:ext cx="146621" cy="142851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96"/>
              <p:cNvSpPr/>
              <p:nvPr/>
            </p:nvSpPr>
            <p:spPr>
              <a:xfrm flipH="1" rot="10800000">
                <a:off x="4539908" y="5648581"/>
                <a:ext cx="146621" cy="142851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96"/>
              <p:cNvSpPr/>
              <p:nvPr/>
            </p:nvSpPr>
            <p:spPr>
              <a:xfrm flipH="1" rot="10800000">
                <a:off x="4539908" y="5343832"/>
                <a:ext cx="146621" cy="142851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96"/>
              <p:cNvSpPr/>
              <p:nvPr/>
            </p:nvSpPr>
            <p:spPr>
              <a:xfrm flipH="1" rot="10800000">
                <a:off x="4539908" y="5039084"/>
                <a:ext cx="146621" cy="142851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96"/>
              <p:cNvSpPr/>
              <p:nvPr/>
            </p:nvSpPr>
            <p:spPr>
              <a:xfrm flipH="1" rot="10800000">
                <a:off x="4539908" y="4734336"/>
                <a:ext cx="146621" cy="142851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96"/>
              <p:cNvSpPr/>
              <p:nvPr/>
            </p:nvSpPr>
            <p:spPr>
              <a:xfrm flipH="1" rot="10800000">
                <a:off x="4539908" y="4420064"/>
                <a:ext cx="146621" cy="142851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59" name="Google Shape;1459;p96"/>
              <p:cNvCxnSpPr/>
              <p:nvPr/>
            </p:nvCxnSpPr>
            <p:spPr>
              <a:xfrm>
                <a:off x="6666786" y="4594659"/>
                <a:ext cx="0" cy="173008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80008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60" name="Google Shape;1460;p96"/>
              <p:cNvSpPr/>
              <p:nvPr/>
            </p:nvSpPr>
            <p:spPr>
              <a:xfrm>
                <a:off x="6239526" y="4248090"/>
                <a:ext cx="88265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1023</a:t>
                </a:r>
                <a:endParaRPr/>
              </a:p>
            </p:txBody>
          </p:sp>
          <p:sp>
            <p:nvSpPr>
              <p:cNvPr id="1461" name="Google Shape;1461;p96"/>
              <p:cNvSpPr/>
              <p:nvPr/>
            </p:nvSpPr>
            <p:spPr>
              <a:xfrm flipH="1" rot="10800000">
                <a:off x="6559838" y="4602596"/>
                <a:ext cx="227695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96"/>
              <p:cNvSpPr/>
              <p:nvPr/>
            </p:nvSpPr>
            <p:spPr>
              <a:xfrm flipH="1" rot="10800000">
                <a:off x="4493333" y="6215222"/>
                <a:ext cx="227695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96"/>
              <p:cNvSpPr/>
              <p:nvPr/>
            </p:nvSpPr>
            <p:spPr>
              <a:xfrm flipH="1" rot="10800000">
                <a:off x="6013026" y="5012102"/>
                <a:ext cx="229419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64" name="Google Shape;1464;p96"/>
              <p:cNvCxnSpPr/>
              <p:nvPr/>
            </p:nvCxnSpPr>
            <p:spPr>
              <a:xfrm>
                <a:off x="6121698" y="5250186"/>
                <a:ext cx="0" cy="1074555"/>
              </a:xfrm>
              <a:prstGeom prst="straightConnector1">
                <a:avLst/>
              </a:prstGeom>
              <a:noFill/>
              <a:ln cap="flat" cmpd="sng" w="57150">
                <a:solidFill>
                  <a:srgbClr val="80008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65" name="Google Shape;1465;p96"/>
              <p:cNvSpPr/>
              <p:nvPr/>
            </p:nvSpPr>
            <p:spPr>
              <a:xfrm>
                <a:off x="5861051" y="4572000"/>
                <a:ext cx="6095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790</a:t>
                </a:r>
                <a:endParaRPr/>
              </a:p>
            </p:txBody>
          </p:sp>
          <p:sp>
            <p:nvSpPr>
              <p:cNvPr id="1466" name="Google Shape;1466;p96"/>
              <p:cNvSpPr/>
              <p:nvPr/>
            </p:nvSpPr>
            <p:spPr>
              <a:xfrm>
                <a:off x="6927851" y="4400490"/>
                <a:ext cx="6857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850</a:t>
                </a:r>
                <a:endParaRPr/>
              </a:p>
            </p:txBody>
          </p:sp>
          <p:cxnSp>
            <p:nvCxnSpPr>
              <p:cNvPr id="1467" name="Google Shape;1467;p96"/>
              <p:cNvCxnSpPr/>
              <p:nvPr/>
            </p:nvCxnSpPr>
            <p:spPr>
              <a:xfrm flipH="1">
                <a:off x="7201524" y="4778778"/>
                <a:ext cx="5175" cy="1545963"/>
              </a:xfrm>
              <a:prstGeom prst="straightConnector1">
                <a:avLst/>
              </a:prstGeom>
              <a:noFill/>
              <a:ln cap="flat" cmpd="sng" w="57150">
                <a:solidFill>
                  <a:srgbClr val="80008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68" name="Google Shape;1468;p96"/>
              <p:cNvSpPr/>
              <p:nvPr/>
            </p:nvSpPr>
            <p:spPr>
              <a:xfrm flipH="1" rot="10800000">
                <a:off x="7085952" y="4754970"/>
                <a:ext cx="229419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96"/>
              <p:cNvSpPr/>
              <p:nvPr/>
            </p:nvSpPr>
            <p:spPr>
              <a:xfrm>
                <a:off x="7467601" y="4171890"/>
                <a:ext cx="6857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985</a:t>
                </a:r>
                <a:endParaRPr/>
              </a:p>
            </p:txBody>
          </p:sp>
          <p:cxnSp>
            <p:nvCxnSpPr>
              <p:cNvPr id="1470" name="Google Shape;1470;p96"/>
              <p:cNvCxnSpPr/>
              <p:nvPr/>
            </p:nvCxnSpPr>
            <p:spPr>
              <a:xfrm>
                <a:off x="7734538" y="4594659"/>
                <a:ext cx="0" cy="1777698"/>
              </a:xfrm>
              <a:prstGeom prst="straightConnector1">
                <a:avLst/>
              </a:prstGeom>
              <a:noFill/>
              <a:ln cap="flat" cmpd="sng" w="57150">
                <a:solidFill>
                  <a:srgbClr val="80008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71" name="Google Shape;1471;p96"/>
              <p:cNvSpPr/>
              <p:nvPr/>
            </p:nvSpPr>
            <p:spPr>
              <a:xfrm flipH="1" rot="10800000">
                <a:off x="7620691" y="4526409"/>
                <a:ext cx="227695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96"/>
              <p:cNvSpPr/>
              <p:nvPr/>
            </p:nvSpPr>
            <p:spPr>
              <a:xfrm>
                <a:off x="8001001" y="5162490"/>
                <a:ext cx="6857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448</a:t>
                </a:r>
                <a:endParaRPr/>
              </a:p>
            </p:txBody>
          </p:sp>
          <p:cxnSp>
            <p:nvCxnSpPr>
              <p:cNvPr id="1473" name="Google Shape;1473;p96"/>
              <p:cNvCxnSpPr/>
              <p:nvPr/>
            </p:nvCxnSpPr>
            <p:spPr>
              <a:xfrm>
                <a:off x="8267551" y="5648581"/>
                <a:ext cx="0" cy="67616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80008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74" name="Google Shape;1474;p96"/>
              <p:cNvSpPr/>
              <p:nvPr/>
            </p:nvSpPr>
            <p:spPr>
              <a:xfrm flipH="1" rot="10800000">
                <a:off x="8153704" y="5516841"/>
                <a:ext cx="227695" cy="198403"/>
              </a:xfrm>
              <a:prstGeom prst="ellipse">
                <a:avLst/>
              </a:prstGeom>
              <a:solidFill>
                <a:srgbClr val="FF66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5" name="Google Shape;1475;p96"/>
            <p:cNvSpPr/>
            <p:nvPr/>
          </p:nvSpPr>
          <p:spPr>
            <a:xfrm flipH="1" rot="10800000">
              <a:off x="5387975" y="6202363"/>
              <a:ext cx="211138" cy="198437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96"/>
          <p:cNvGrpSpPr/>
          <p:nvPr/>
        </p:nvGrpSpPr>
        <p:grpSpPr>
          <a:xfrm>
            <a:off x="4113213" y="82550"/>
            <a:ext cx="5411787" cy="3386138"/>
            <a:chOff x="3727450" y="3369391"/>
            <a:chExt cx="5737225" cy="3431519"/>
          </a:xfrm>
        </p:grpSpPr>
        <p:sp>
          <p:nvSpPr>
            <p:cNvPr id="1477" name="Google Shape;1477;p96"/>
            <p:cNvSpPr/>
            <p:nvPr/>
          </p:nvSpPr>
          <p:spPr>
            <a:xfrm>
              <a:off x="3733800" y="3369391"/>
              <a:ext cx="5410200" cy="467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Equalized Input Histogram (A)</a:t>
              </a:r>
              <a:endParaRPr/>
            </a:p>
          </p:txBody>
        </p:sp>
        <p:grpSp>
          <p:nvGrpSpPr>
            <p:cNvPr id="1478" name="Google Shape;1478;p96"/>
            <p:cNvGrpSpPr/>
            <p:nvPr/>
          </p:nvGrpSpPr>
          <p:grpSpPr>
            <a:xfrm>
              <a:off x="4572298" y="4230086"/>
              <a:ext cx="4165336" cy="2134844"/>
              <a:chOff x="794048" y="3504598"/>
              <a:chExt cx="4165336" cy="2134844"/>
            </a:xfrm>
          </p:grpSpPr>
          <p:cxnSp>
            <p:nvCxnSpPr>
              <p:cNvPr id="1479" name="Google Shape;1479;p96"/>
              <p:cNvCxnSpPr/>
              <p:nvPr/>
            </p:nvCxnSpPr>
            <p:spPr>
              <a:xfrm>
                <a:off x="837805" y="3504598"/>
                <a:ext cx="0" cy="2134844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80" name="Google Shape;1480;p96"/>
              <p:cNvCxnSpPr/>
              <p:nvPr/>
            </p:nvCxnSpPr>
            <p:spPr>
              <a:xfrm>
                <a:off x="794048" y="5599224"/>
                <a:ext cx="4165336" cy="370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481" name="Google Shape;1481;p96"/>
            <p:cNvSpPr/>
            <p:nvPr/>
          </p:nvSpPr>
          <p:spPr>
            <a:xfrm>
              <a:off x="3727450" y="3962400"/>
              <a:ext cx="9207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/>
            </a:p>
          </p:txBody>
        </p:sp>
        <p:sp>
          <p:nvSpPr>
            <p:cNvPr id="1482" name="Google Shape;1482;p96"/>
            <p:cNvSpPr/>
            <p:nvPr/>
          </p:nvSpPr>
          <p:spPr>
            <a:xfrm flipH="1" rot="10800000">
              <a:off x="5486147" y="6202445"/>
              <a:ext cx="228883" cy="197879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3" name="Google Shape;1483;p96"/>
            <p:cNvCxnSpPr/>
            <p:nvPr/>
          </p:nvCxnSpPr>
          <p:spPr>
            <a:xfrm>
              <a:off x="4612689" y="5592719"/>
              <a:ext cx="0" cy="76256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84" name="Google Shape;1484;p96"/>
            <p:cNvSpPr/>
            <p:nvPr/>
          </p:nvSpPr>
          <p:spPr>
            <a:xfrm flipH="1" rot="10800000">
              <a:off x="6553147" y="6218533"/>
              <a:ext cx="228883" cy="19627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96"/>
            <p:cNvSpPr/>
            <p:nvPr/>
          </p:nvSpPr>
          <p:spPr>
            <a:xfrm>
              <a:off x="8686800" y="5867400"/>
              <a:ext cx="777875" cy="64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6" name="Google Shape;1486;p96"/>
            <p:cNvSpPr/>
            <p:nvPr/>
          </p:nvSpPr>
          <p:spPr>
            <a:xfrm>
              <a:off x="4419148" y="6400324"/>
              <a:ext cx="4446392" cy="400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0      1     2      3       4     5     6       7    </a:t>
              </a:r>
              <a:endParaRPr/>
            </a:p>
          </p:txBody>
        </p:sp>
        <p:sp>
          <p:nvSpPr>
            <p:cNvPr id="1487" name="Google Shape;1487;p96"/>
            <p:cNvSpPr/>
            <p:nvPr/>
          </p:nvSpPr>
          <p:spPr>
            <a:xfrm flipH="1" rot="10800000">
              <a:off x="4540321" y="5953085"/>
              <a:ext cx="146418" cy="143182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96"/>
            <p:cNvSpPr/>
            <p:nvPr/>
          </p:nvSpPr>
          <p:spPr>
            <a:xfrm flipH="1" rot="10800000">
              <a:off x="4540321" y="5649027"/>
              <a:ext cx="146418" cy="14318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96"/>
            <p:cNvSpPr/>
            <p:nvPr/>
          </p:nvSpPr>
          <p:spPr>
            <a:xfrm flipH="1" rot="10800000">
              <a:off x="4540321" y="5343359"/>
              <a:ext cx="146418" cy="14318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96"/>
            <p:cNvSpPr/>
            <p:nvPr/>
          </p:nvSpPr>
          <p:spPr>
            <a:xfrm flipH="1" rot="10800000">
              <a:off x="4540321" y="5039300"/>
              <a:ext cx="146418" cy="143182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96"/>
            <p:cNvSpPr/>
            <p:nvPr/>
          </p:nvSpPr>
          <p:spPr>
            <a:xfrm flipH="1" rot="10800000">
              <a:off x="4540321" y="4733633"/>
              <a:ext cx="146418" cy="143182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96"/>
            <p:cNvSpPr/>
            <p:nvPr/>
          </p:nvSpPr>
          <p:spPr>
            <a:xfrm flipH="1" rot="10800000">
              <a:off x="4540321" y="4419922"/>
              <a:ext cx="146418" cy="14318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3" name="Google Shape;1493;p96"/>
            <p:cNvCxnSpPr/>
            <p:nvPr/>
          </p:nvCxnSpPr>
          <p:spPr>
            <a:xfrm>
              <a:off x="6140821" y="4595278"/>
              <a:ext cx="0" cy="1729434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94" name="Google Shape;1494;p96"/>
            <p:cNvSpPr/>
            <p:nvPr/>
          </p:nvSpPr>
          <p:spPr>
            <a:xfrm>
              <a:off x="5715000" y="4034972"/>
              <a:ext cx="7619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1023</a:t>
              </a:r>
              <a:endParaRPr/>
            </a:p>
          </p:txBody>
        </p:sp>
        <p:sp>
          <p:nvSpPr>
            <p:cNvPr id="1495" name="Google Shape;1495;p96"/>
            <p:cNvSpPr/>
            <p:nvPr/>
          </p:nvSpPr>
          <p:spPr>
            <a:xfrm flipH="1" rot="10800000">
              <a:off x="6033111" y="4490708"/>
              <a:ext cx="227200" cy="199488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96"/>
            <p:cNvSpPr/>
            <p:nvPr/>
          </p:nvSpPr>
          <p:spPr>
            <a:xfrm flipH="1" rot="10800000">
              <a:off x="4493198" y="6215316"/>
              <a:ext cx="227201" cy="197879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96"/>
            <p:cNvSpPr/>
            <p:nvPr/>
          </p:nvSpPr>
          <p:spPr>
            <a:xfrm flipH="1" rot="10800000">
              <a:off x="5028381" y="5011951"/>
              <a:ext cx="228883" cy="197879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8" name="Google Shape;1498;p96"/>
            <p:cNvCxnSpPr/>
            <p:nvPr/>
          </p:nvCxnSpPr>
          <p:spPr>
            <a:xfrm>
              <a:off x="5137774" y="5250050"/>
              <a:ext cx="0" cy="1074662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99" name="Google Shape;1499;p96"/>
            <p:cNvSpPr/>
            <p:nvPr/>
          </p:nvSpPr>
          <p:spPr>
            <a:xfrm>
              <a:off x="4876801" y="4572000"/>
              <a:ext cx="6095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790</a:t>
              </a:r>
              <a:endParaRPr/>
            </a:p>
          </p:txBody>
        </p:sp>
        <p:sp>
          <p:nvSpPr>
            <p:cNvPr id="1500" name="Google Shape;1500;p96"/>
            <p:cNvSpPr/>
            <p:nvPr/>
          </p:nvSpPr>
          <p:spPr>
            <a:xfrm>
              <a:off x="6858000" y="426720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850</a:t>
              </a:r>
              <a:endParaRPr/>
            </a:p>
          </p:txBody>
        </p:sp>
        <p:cxnSp>
          <p:nvCxnSpPr>
            <p:cNvPr id="1501" name="Google Shape;1501;p96"/>
            <p:cNvCxnSpPr/>
            <p:nvPr/>
          </p:nvCxnSpPr>
          <p:spPr>
            <a:xfrm flipH="1">
              <a:off x="7201088" y="4778678"/>
              <a:ext cx="6732" cy="1546034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502" name="Google Shape;1502;p96"/>
            <p:cNvSpPr/>
            <p:nvPr/>
          </p:nvSpPr>
          <p:spPr>
            <a:xfrm flipH="1" rot="10800000">
              <a:off x="7086647" y="4648368"/>
              <a:ext cx="228883" cy="197879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96"/>
            <p:cNvSpPr/>
            <p:nvPr/>
          </p:nvSpPr>
          <p:spPr>
            <a:xfrm>
              <a:off x="7467601" y="41718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985</a:t>
              </a:r>
              <a:endParaRPr/>
            </a:p>
          </p:txBody>
        </p:sp>
        <p:cxnSp>
          <p:nvCxnSpPr>
            <p:cNvPr id="1504" name="Google Shape;1504;p96"/>
            <p:cNvCxnSpPr/>
            <p:nvPr/>
          </p:nvCxnSpPr>
          <p:spPr>
            <a:xfrm>
              <a:off x="7734588" y="4595278"/>
              <a:ext cx="0" cy="1777698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505" name="Google Shape;1505;p96"/>
            <p:cNvSpPr/>
            <p:nvPr/>
          </p:nvSpPr>
          <p:spPr>
            <a:xfrm flipH="1" rot="10800000">
              <a:off x="7620146" y="4526101"/>
              <a:ext cx="228883" cy="199488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96"/>
            <p:cNvSpPr/>
            <p:nvPr/>
          </p:nvSpPr>
          <p:spPr>
            <a:xfrm>
              <a:off x="8001001" y="5162490"/>
              <a:ext cx="6857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448</a:t>
              </a:r>
              <a:endParaRPr/>
            </a:p>
          </p:txBody>
        </p:sp>
        <p:cxnSp>
          <p:nvCxnSpPr>
            <p:cNvPr id="1507" name="Google Shape;1507;p96"/>
            <p:cNvCxnSpPr/>
            <p:nvPr/>
          </p:nvCxnSpPr>
          <p:spPr>
            <a:xfrm>
              <a:off x="8268088" y="5649027"/>
              <a:ext cx="0" cy="675686"/>
            </a:xfrm>
            <a:prstGeom prst="straightConnector1">
              <a:avLst/>
            </a:prstGeom>
            <a:noFill/>
            <a:ln cap="flat" cmpd="sng" w="57150">
              <a:solidFill>
                <a:srgbClr val="80008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508" name="Google Shape;1508;p96"/>
            <p:cNvSpPr/>
            <p:nvPr/>
          </p:nvSpPr>
          <p:spPr>
            <a:xfrm flipH="1" rot="10800000">
              <a:off x="8153646" y="5517107"/>
              <a:ext cx="228883" cy="197879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9" name="Google Shape;1509;p96"/>
          <p:cNvSpPr/>
          <p:nvPr/>
        </p:nvSpPr>
        <p:spPr>
          <a:xfrm>
            <a:off x="5006975" y="4464050"/>
            <a:ext cx="3810000" cy="1860550"/>
          </a:xfrm>
          <a:custGeom>
            <a:rect b="b" l="l" r="r" t="t"/>
            <a:pathLst>
              <a:path extrusionOk="0" h="1860833" w="3810000">
                <a:moveTo>
                  <a:pt x="0" y="1776113"/>
                </a:moveTo>
                <a:cubicBezTo>
                  <a:pt x="244739" y="1793311"/>
                  <a:pt x="489479" y="1810509"/>
                  <a:pt x="650875" y="1807863"/>
                </a:cubicBezTo>
                <a:cubicBezTo>
                  <a:pt x="812271" y="1805217"/>
                  <a:pt x="846667" y="1956030"/>
                  <a:pt x="968375" y="1760238"/>
                </a:cubicBezTo>
                <a:cubicBezTo>
                  <a:pt x="1090083" y="1564446"/>
                  <a:pt x="1219729" y="900342"/>
                  <a:pt x="1381125" y="633113"/>
                </a:cubicBezTo>
                <a:cubicBezTo>
                  <a:pt x="1542521" y="365884"/>
                  <a:pt x="1688042" y="252113"/>
                  <a:pt x="1936750" y="156863"/>
                </a:cubicBezTo>
                <a:cubicBezTo>
                  <a:pt x="2185458" y="61613"/>
                  <a:pt x="2616729" y="-83908"/>
                  <a:pt x="2873375" y="61613"/>
                </a:cubicBezTo>
                <a:cubicBezTo>
                  <a:pt x="3130021" y="207134"/>
                  <a:pt x="3320521" y="746884"/>
                  <a:pt x="3476625" y="1029988"/>
                </a:cubicBezTo>
                <a:cubicBezTo>
                  <a:pt x="3632729" y="1313092"/>
                  <a:pt x="3802063" y="1842259"/>
                  <a:pt x="3810000" y="1760238"/>
                </a:cubicBezTo>
              </a:path>
            </a:pathLst>
          </a:custGeom>
          <a:noFill/>
          <a:ln cap="flat" cmpd="sng" w="571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97"/>
          <p:cNvSpPr txBox="1"/>
          <p:nvPr>
            <p:ph idx="1" type="body"/>
          </p:nvPr>
        </p:nvSpPr>
        <p:spPr>
          <a:xfrm>
            <a:off x="838200" y="1219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Histogram Stretching Tx  increases the dynamic range of Gray values of  input image </a:t>
            </a: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linearly.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5" name="Google Shape;1515;p97"/>
          <p:cNvSpPr txBox="1"/>
          <p:nvPr/>
        </p:nvSpPr>
        <p:spPr>
          <a:xfrm>
            <a:off x="381000" y="2286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[3]  Histogram  Stretching</a:t>
            </a:r>
            <a:endParaRPr b="1" sz="4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6" name="Google Shape;1516;p97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17" name="Google Shape;1517;p97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8" name="Google Shape;1518;p97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98"/>
          <p:cNvSpPr txBox="1"/>
          <p:nvPr>
            <p:ph type="title"/>
          </p:nvPr>
        </p:nvSpPr>
        <p:spPr>
          <a:xfrm>
            <a:off x="304800" y="304800"/>
            <a:ext cx="8763000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Q5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Frequency table of 3 bit input image is given below. </a:t>
            </a:r>
            <a:br>
              <a:rPr b="1" lang="en-US" sz="2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       Increase the dynamic range to [0 to 7] and find new </a:t>
            </a:r>
            <a:br>
              <a:rPr b="1" lang="en-US" sz="2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       image frequency table. </a:t>
            </a:r>
            <a:endParaRPr/>
          </a:p>
        </p:txBody>
      </p:sp>
      <p:graphicFrame>
        <p:nvGraphicFramePr>
          <p:cNvPr id="1524" name="Google Shape;1524;p98"/>
          <p:cNvGraphicFramePr/>
          <p:nvPr/>
        </p:nvGraphicFramePr>
        <p:xfrm>
          <a:off x="381000" y="198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{786FFF8C-65A7-4B14-9F6F-F1B413559BC1}</a:tableStyleId>
              </a:tblPr>
              <a:tblGrid>
                <a:gridCol w="2482775"/>
                <a:gridCol w="791575"/>
                <a:gridCol w="704275"/>
                <a:gridCol w="837450"/>
                <a:gridCol w="837450"/>
                <a:gridCol w="704275"/>
                <a:gridCol w="704275"/>
                <a:gridCol w="704275"/>
                <a:gridCol w="768025"/>
              </a:tblGrid>
              <a:tr h="97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Book Antiqu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Gray Level   </a:t>
                      </a:r>
                      <a:r>
                        <a:rPr b="1" i="0" lang="en-US" sz="3600" u="none" cap="none" strike="noStrike">
                          <a:solidFill>
                            <a:schemeClr val="dk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r</a:t>
                      </a:r>
                      <a:r>
                        <a:rPr b="1" baseline="-25000" i="0" lang="en-US" sz="3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 b="1" i="0" sz="3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3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6</a:t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99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7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rgbClr val="0000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Frequency    N</a:t>
                      </a:r>
                      <a:r>
                        <a:rPr b="1" baseline="-25000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rk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100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90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85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70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Book Antiqu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0C0C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 b="0" i="0" sz="2800" u="none" cap="none" strike="noStrike">
                        <a:solidFill>
                          <a:srgbClr val="0C0C0C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25" name="Google Shape;1525;p98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26" name="Google Shape;1526;p9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7" name="Google Shape;1527;p9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9"/>
          <p:cNvSpPr txBox="1"/>
          <p:nvPr>
            <p:ph type="title"/>
          </p:nvPr>
        </p:nvSpPr>
        <p:spPr>
          <a:xfrm>
            <a:off x="304800" y="3048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[4] Local Histogram Equalization </a:t>
            </a:r>
            <a:endParaRPr b="1" sz="2800">
              <a:solidFill>
                <a:srgbClr val="80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3" name="Google Shape;1533;p99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34" name="Google Shape;1534;p99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5" name="Google Shape;1535;p99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36" name="Google Shape;1536;p99"/>
          <p:cNvSpPr/>
          <p:nvPr/>
        </p:nvSpPr>
        <p:spPr>
          <a:xfrm>
            <a:off x="450850" y="1020763"/>
            <a:ext cx="8083550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HE is done by applying Transformation function over the intensity distribution in neighborhood of every pixel</a:t>
            </a:r>
            <a:endParaRPr/>
          </a:p>
        </p:txBody>
      </p:sp>
      <p:sp>
        <p:nvSpPr>
          <p:cNvPr id="1537" name="Google Shape;1537;p99"/>
          <p:cNvSpPr/>
          <p:nvPr/>
        </p:nvSpPr>
        <p:spPr>
          <a:xfrm>
            <a:off x="457200" y="2697163"/>
            <a:ext cx="8083550" cy="206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each pixel, Histogram  of the points in the neighbourhood is computed  and   either Histogram equalization or Histogram Specification is either obtained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0"/>
          <p:cNvSpPr txBox="1"/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Local Histogram Processing….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4" name="Google Shape;154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14400"/>
            <a:ext cx="8404225" cy="359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00"/>
          <p:cNvSpPr txBox="1"/>
          <p:nvPr/>
        </p:nvSpPr>
        <p:spPr>
          <a:xfrm>
            <a:off x="538163" y="4495800"/>
            <a:ext cx="830103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 (a) is slightly noisy but the noise is imperceptible.</a:t>
            </a:r>
            <a:endParaRPr/>
          </a:p>
          <a:p>
            <a:pPr indent="-273050" lvl="0" marL="2730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enhances the noise in smooth regions (b).</a:t>
            </a:r>
            <a:endParaRPr/>
          </a:p>
          <a:p>
            <a:pPr indent="-273050" lvl="0" marL="2730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HE reveals structures having values close to the values of the squares and small sizes to influence HE (c).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00"/>
          <p:cNvSpPr txBox="1"/>
          <p:nvPr/>
        </p:nvSpPr>
        <p:spPr>
          <a:xfrm>
            <a:off x="533400" y="3733800"/>
            <a:ext cx="8175625" cy="7794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(a) Original Image                        (b) Result  of Global HE               (c) Result of Local HE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1"/>
          <p:cNvSpPr txBox="1"/>
          <p:nvPr>
            <p:ph type="title"/>
          </p:nvPr>
        </p:nvSpPr>
        <p:spPr>
          <a:xfrm>
            <a:off x="304800" y="3048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[4] Adaptive Histogram Equalization (AHE)</a:t>
            </a:r>
            <a:endParaRPr b="1" sz="2800">
              <a:solidFill>
                <a:srgbClr val="80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2" name="Google Shape;1552;p101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53" name="Google Shape;1553;p101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4" name="Google Shape;1554;p101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55" name="Google Shape;1555;p101"/>
          <p:cNvSpPr/>
          <p:nvPr/>
        </p:nvSpPr>
        <p:spPr>
          <a:xfrm>
            <a:off x="533400" y="1143000"/>
            <a:ext cx="4495800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adaptive method computes several histograms, each corresponding to a distinct section of the image, and uses them to redistribute the lightness values of the image. </a:t>
            </a:r>
            <a:endParaRPr/>
          </a:p>
        </p:txBody>
      </p:sp>
      <p:pic>
        <p:nvPicPr>
          <p:cNvPr id="1556" name="Google Shape;155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143000"/>
            <a:ext cx="4038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1"/>
          <p:cNvSpPr/>
          <p:nvPr/>
        </p:nvSpPr>
        <p:spPr>
          <a:xfrm>
            <a:off x="533400" y="4233863"/>
            <a:ext cx="8534400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therefore suitable for improving the local contrast and enhancing the definitions of edges in each region of an image.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2"/>
          <p:cNvSpPr txBox="1"/>
          <p:nvPr>
            <p:ph type="title"/>
          </p:nvPr>
        </p:nvSpPr>
        <p:spPr>
          <a:xfrm>
            <a:off x="152400" y="304800"/>
            <a:ext cx="8763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635000" lvl="0" marL="635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[6] Contrast Limited Adaptive Histogram   Equalization (CLAHE)</a:t>
            </a:r>
            <a:endParaRPr b="1" sz="2800">
              <a:solidFill>
                <a:srgbClr val="80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3" name="Google Shape;1563;p102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64" name="Google Shape;1564;p102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65" name="Google Shape;1565;p102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66" name="Google Shape;1566;p102"/>
          <p:cNvSpPr/>
          <p:nvPr/>
        </p:nvSpPr>
        <p:spPr>
          <a:xfrm>
            <a:off x="304800" y="2679700"/>
            <a:ext cx="883920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image is first divided into sections. Each section   is called a tile. The input image is divided into four tiles. Histogram equalization is then performed on each tile using a pre-defined clip limit. 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7" name="Google Shape;1567;p102"/>
          <p:cNvSpPr/>
          <p:nvPr/>
        </p:nvSpPr>
        <p:spPr>
          <a:xfrm>
            <a:off x="381000" y="1524000"/>
            <a:ext cx="85217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CLAHE is a variation of Adaptive histogram equalization (AHE) that prevents contrast over-amplification.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103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73" name="Google Shape;1573;p103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4" name="Google Shape;1574;p103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575" name="Google Shape;157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47800"/>
            <a:ext cx="89916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03"/>
          <p:cNvSpPr/>
          <p:nvPr/>
        </p:nvSpPr>
        <p:spPr>
          <a:xfrm>
            <a:off x="381000" y="266700"/>
            <a:ext cx="8610600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equalization is then performed on each tile using a pre-defined clip limit. 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ContrastBeans"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29622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533400"/>
            <a:ext cx="4724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ContrastBeans" id="221" name="Google Shape;2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657600"/>
            <a:ext cx="2879725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2400" y="3657600"/>
            <a:ext cx="4787900" cy="30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6553200" y="762000"/>
            <a:ext cx="22098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</a:t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5334000" y="3962400"/>
            <a:ext cx="3124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Wide contrast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5334000" y="4479925"/>
            <a:ext cx="29225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Quality Image  </a:t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6584950" y="1296988"/>
            <a:ext cx="18796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Quality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0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3" name="Google Shape;158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175"/>
            <a:ext cx="9144000" cy="65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05"/>
          <p:cNvSpPr txBox="1"/>
          <p:nvPr>
            <p:ph type="title"/>
          </p:nvPr>
        </p:nvSpPr>
        <p:spPr>
          <a:xfrm>
            <a:off x="76200" y="122238"/>
            <a:ext cx="87630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Results of HE, Local HE, AHE and CLAHE:   </a:t>
            </a:r>
            <a:endParaRPr/>
          </a:p>
        </p:txBody>
      </p:sp>
      <p:grpSp>
        <p:nvGrpSpPr>
          <p:cNvPr id="1589" name="Google Shape;1589;p105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590" name="Google Shape;1590;p10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91" name="Google Shape;1591;p10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592" name="Google Shape;159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2000"/>
            <a:ext cx="8763000" cy="5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05"/>
          <p:cNvSpPr txBox="1"/>
          <p:nvPr/>
        </p:nvSpPr>
        <p:spPr>
          <a:xfrm>
            <a:off x="4343400" y="3352800"/>
            <a:ext cx="51054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Result  of CLAHE</a:t>
            </a:r>
            <a:endParaRPr/>
          </a:p>
        </p:txBody>
      </p:sp>
      <p:sp>
        <p:nvSpPr>
          <p:cNvPr id="1594" name="Google Shape;1594;p105"/>
          <p:cNvSpPr txBox="1"/>
          <p:nvPr/>
        </p:nvSpPr>
        <p:spPr>
          <a:xfrm>
            <a:off x="-533400" y="3352800"/>
            <a:ext cx="51054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Result  of AHE</a:t>
            </a:r>
            <a:endParaRPr/>
          </a:p>
        </p:txBody>
      </p:sp>
      <p:sp>
        <p:nvSpPr>
          <p:cNvPr id="1595" name="Google Shape;1595;p105"/>
          <p:cNvSpPr txBox="1"/>
          <p:nvPr/>
        </p:nvSpPr>
        <p:spPr>
          <a:xfrm>
            <a:off x="4343400" y="790575"/>
            <a:ext cx="51054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Result  of Global HE</a:t>
            </a:r>
            <a:endParaRPr/>
          </a:p>
        </p:txBody>
      </p:sp>
      <p:pic>
        <p:nvPicPr>
          <p:cNvPr id="1596" name="Google Shape;1596;p105"/>
          <p:cNvPicPr preferRelativeResize="0"/>
          <p:nvPr/>
        </p:nvPicPr>
        <p:blipFill rotWithShape="1">
          <a:blip r:embed="rId4">
            <a:alphaModFix/>
          </a:blip>
          <a:srcRect b="8256" l="18639" r="16846" t="7339"/>
          <a:stretch/>
        </p:blipFill>
        <p:spPr>
          <a:xfrm>
            <a:off x="838200" y="1066800"/>
            <a:ext cx="18288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05"/>
          <p:cNvSpPr txBox="1"/>
          <p:nvPr/>
        </p:nvSpPr>
        <p:spPr>
          <a:xfrm>
            <a:off x="-457200" y="812800"/>
            <a:ext cx="38862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Original Image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106"/>
          <p:cNvGrpSpPr/>
          <p:nvPr/>
        </p:nvGrpSpPr>
        <p:grpSpPr>
          <a:xfrm>
            <a:off x="0" y="6294438"/>
            <a:ext cx="9144000" cy="563562"/>
            <a:chOff x="0" y="6309659"/>
            <a:chExt cx="9144000" cy="563282"/>
          </a:xfrm>
        </p:grpSpPr>
        <p:sp>
          <p:nvSpPr>
            <p:cNvPr id="1603" name="Google Shape;1603;p106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b="1"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4" name="Google Shape;1604;p106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605" name="Google Shape;160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06"/>
          <p:cNvSpPr txBox="1"/>
          <p:nvPr/>
        </p:nvSpPr>
        <p:spPr>
          <a:xfrm>
            <a:off x="762000" y="228600"/>
            <a:ext cx="34290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Original Image</a:t>
            </a:r>
            <a:endParaRPr/>
          </a:p>
        </p:txBody>
      </p:sp>
      <p:sp>
        <p:nvSpPr>
          <p:cNvPr id="1607" name="Google Shape;1607;p106"/>
          <p:cNvSpPr txBox="1"/>
          <p:nvPr/>
        </p:nvSpPr>
        <p:spPr>
          <a:xfrm>
            <a:off x="5562600" y="2286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Global HE</a:t>
            </a:r>
            <a:endParaRPr/>
          </a:p>
        </p:txBody>
      </p:sp>
      <p:sp>
        <p:nvSpPr>
          <p:cNvPr id="1608" name="Google Shape;1608;p106"/>
          <p:cNvSpPr txBox="1"/>
          <p:nvPr/>
        </p:nvSpPr>
        <p:spPr>
          <a:xfrm>
            <a:off x="5486400" y="32512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CLAHE</a:t>
            </a:r>
            <a:endParaRPr/>
          </a:p>
        </p:txBody>
      </p:sp>
      <p:sp>
        <p:nvSpPr>
          <p:cNvPr id="1609" name="Google Shape;1609;p106"/>
          <p:cNvSpPr txBox="1"/>
          <p:nvPr/>
        </p:nvSpPr>
        <p:spPr>
          <a:xfrm>
            <a:off x="1371600" y="3155950"/>
            <a:ext cx="2895600" cy="349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AHE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07"/>
          <p:cNvSpPr txBox="1"/>
          <p:nvPr/>
        </p:nvSpPr>
        <p:spPr>
          <a:xfrm>
            <a:off x="228600" y="228600"/>
            <a:ext cx="800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[7] Gray Level Grouping (GLG) </a:t>
            </a:r>
            <a:endParaRPr b="1" sz="4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07"/>
          <p:cNvSpPr txBox="1"/>
          <p:nvPr/>
        </p:nvSpPr>
        <p:spPr>
          <a:xfrm>
            <a:off x="228600" y="1066800"/>
            <a:ext cx="8686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the histogram components into a proper number of gray-level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their amplitudes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creates empty gray levels  on the grayscale</a:t>
            </a:r>
            <a:endParaRPr/>
          </a:p>
        </p:txBody>
      </p:sp>
      <p:grpSp>
        <p:nvGrpSpPr>
          <p:cNvPr id="1616" name="Google Shape;1616;p10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617" name="Google Shape;1617;p107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618" name="Google Shape;1618;p10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19" name="Google Shape;1619;p107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620" name="Google Shape;1620;p107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21" name="Google Shape;1621;p107"/>
          <p:cNvSpPr txBox="1"/>
          <p:nvPr/>
        </p:nvSpPr>
        <p:spPr>
          <a:xfrm>
            <a:off x="228600" y="2743200"/>
            <a:ext cx="86868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Redistribute these groups of histogram components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uni­formly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the grayscale.</a:t>
            </a:r>
            <a:endParaRPr/>
          </a:p>
          <a:p>
            <a:pPr indent="-1905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concentrated histogram components spread out and image contrast is increased.</a:t>
            </a:r>
            <a:endParaRPr/>
          </a:p>
          <a:p>
            <a:pPr indent="-1905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grayscale is utilized efficiently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Over-contrast problem is also avoided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0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8" name="Google Shape;1628;p10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1143000"/>
            <a:ext cx="44196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066800"/>
            <a:ext cx="41910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8"/>
          <p:cNvPicPr preferRelativeResize="0"/>
          <p:nvPr>
            <p:ph idx="3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3733800"/>
            <a:ext cx="4114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08"/>
          <p:cNvPicPr preferRelativeResize="0"/>
          <p:nvPr>
            <p:ph idx="4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9600" y="3810000"/>
            <a:ext cx="4419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08"/>
          <p:cNvSpPr txBox="1"/>
          <p:nvPr/>
        </p:nvSpPr>
        <p:spPr>
          <a:xfrm>
            <a:off x="228600" y="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Gray Level Grouping (GLG)…. </a:t>
            </a:r>
            <a:endParaRPr b="1" sz="4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3" name="Google Shape;1633;p108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634" name="Google Shape;1634;p108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635" name="Google Shape;1635;p10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36" name="Google Shape;1636;p108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637" name="Google Shape;1637;p108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38" name="Google Shape;1638;p108"/>
          <p:cNvSpPr txBox="1"/>
          <p:nvPr/>
        </p:nvSpPr>
        <p:spPr>
          <a:xfrm>
            <a:off x="1371600" y="914400"/>
            <a:ext cx="28956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/>
          </a:p>
        </p:txBody>
      </p:sp>
      <p:sp>
        <p:nvSpPr>
          <p:cNvPr id="1639" name="Google Shape;1639;p108"/>
          <p:cNvSpPr txBox="1"/>
          <p:nvPr/>
        </p:nvSpPr>
        <p:spPr>
          <a:xfrm>
            <a:off x="5638800" y="990600"/>
            <a:ext cx="28956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GLG Image</a:t>
            </a:r>
            <a:endParaRPr/>
          </a:p>
        </p:txBody>
      </p:sp>
      <p:sp>
        <p:nvSpPr>
          <p:cNvPr id="1640" name="Google Shape;1640;p108"/>
          <p:cNvSpPr txBox="1"/>
          <p:nvPr/>
        </p:nvSpPr>
        <p:spPr>
          <a:xfrm>
            <a:off x="1524000" y="3657600"/>
            <a:ext cx="2590800" cy="2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 Histogram</a:t>
            </a:r>
            <a:endParaRPr/>
          </a:p>
        </p:txBody>
      </p:sp>
      <p:sp>
        <p:nvSpPr>
          <p:cNvPr id="1641" name="Google Shape;1641;p108"/>
          <p:cNvSpPr txBox="1"/>
          <p:nvPr/>
        </p:nvSpPr>
        <p:spPr>
          <a:xfrm>
            <a:off x="5486400" y="3683000"/>
            <a:ext cx="2590800" cy="2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GLGl Image Histogram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8" y="152400"/>
            <a:ext cx="3810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5088" y="252413"/>
            <a:ext cx="5105400" cy="294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400" y="3429000"/>
            <a:ext cx="5018088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63" y="3200400"/>
            <a:ext cx="3886200" cy="3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p10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651" name="Google Shape;1651;p109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652" name="Google Shape;1652;p10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53" name="Google Shape;1653;p109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654" name="Google Shape;1654;p109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55" name="Google Shape;1655;p109"/>
          <p:cNvSpPr txBox="1"/>
          <p:nvPr/>
        </p:nvSpPr>
        <p:spPr>
          <a:xfrm>
            <a:off x="5181600" y="3327400"/>
            <a:ext cx="2590800" cy="2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GLG Image Histogram</a:t>
            </a:r>
            <a:endParaRPr/>
          </a:p>
        </p:txBody>
      </p:sp>
      <p:sp>
        <p:nvSpPr>
          <p:cNvPr id="1656" name="Google Shape;1656;p109"/>
          <p:cNvSpPr txBox="1"/>
          <p:nvPr/>
        </p:nvSpPr>
        <p:spPr>
          <a:xfrm>
            <a:off x="5029200" y="177800"/>
            <a:ext cx="2590800" cy="2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 Histogram</a:t>
            </a:r>
            <a:endParaRPr/>
          </a:p>
        </p:txBody>
      </p:sp>
      <p:sp>
        <p:nvSpPr>
          <p:cNvPr id="1657" name="Google Shape;1657;p109"/>
          <p:cNvSpPr txBox="1"/>
          <p:nvPr/>
        </p:nvSpPr>
        <p:spPr>
          <a:xfrm>
            <a:off x="762000" y="127000"/>
            <a:ext cx="2590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/>
          </a:p>
        </p:txBody>
      </p:sp>
      <p:sp>
        <p:nvSpPr>
          <p:cNvPr id="1658" name="Google Shape;1658;p109"/>
          <p:cNvSpPr txBox="1"/>
          <p:nvPr/>
        </p:nvSpPr>
        <p:spPr>
          <a:xfrm>
            <a:off x="1143000" y="3200400"/>
            <a:ext cx="2590800" cy="22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GLG  Image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5" name="Google Shape;1665;p1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41910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228600"/>
            <a:ext cx="42672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10"/>
          <p:cNvPicPr preferRelativeResize="0"/>
          <p:nvPr>
            <p:ph idx="3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52800"/>
            <a:ext cx="4191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10"/>
          <p:cNvPicPr preferRelativeResize="0"/>
          <p:nvPr>
            <p:ph idx="4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200" y="3352800"/>
            <a:ext cx="4267200" cy="30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9" name="Google Shape;1669;p11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670" name="Google Shape;1670;p110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671" name="Google Shape;1671;p11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72" name="Google Shape;1672;p110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673" name="Google Shape;1673;p110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74" name="Google Shape;1674;p110"/>
          <p:cNvSpPr txBox="1"/>
          <p:nvPr/>
        </p:nvSpPr>
        <p:spPr>
          <a:xfrm>
            <a:off x="5181600" y="3276600"/>
            <a:ext cx="2590800" cy="2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GLG Image Histogram</a:t>
            </a:r>
            <a:endParaRPr/>
          </a:p>
        </p:txBody>
      </p:sp>
      <p:sp>
        <p:nvSpPr>
          <p:cNvPr id="1675" name="Google Shape;1675;p110"/>
          <p:cNvSpPr txBox="1"/>
          <p:nvPr/>
        </p:nvSpPr>
        <p:spPr>
          <a:xfrm>
            <a:off x="990600" y="3289300"/>
            <a:ext cx="2590800" cy="2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 Histogram</a:t>
            </a:r>
            <a:endParaRPr/>
          </a:p>
        </p:txBody>
      </p:sp>
      <p:sp>
        <p:nvSpPr>
          <p:cNvPr id="1676" name="Google Shape;1676;p110"/>
          <p:cNvSpPr txBox="1"/>
          <p:nvPr/>
        </p:nvSpPr>
        <p:spPr>
          <a:xfrm>
            <a:off x="762000" y="127000"/>
            <a:ext cx="2590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/>
          </a:p>
        </p:txBody>
      </p:sp>
      <p:sp>
        <p:nvSpPr>
          <p:cNvPr id="1677" name="Google Shape;1677;p110"/>
          <p:cNvSpPr txBox="1"/>
          <p:nvPr/>
        </p:nvSpPr>
        <p:spPr>
          <a:xfrm>
            <a:off x="5867400" y="228600"/>
            <a:ext cx="2590800" cy="22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GLG  Image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4" name="Google Shape;1684;p11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3429000"/>
            <a:ext cx="48768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1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685800"/>
            <a:ext cx="48006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11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85800"/>
            <a:ext cx="46482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111"/>
          <p:cNvPicPr preferRelativeResize="0"/>
          <p:nvPr>
            <p:ph idx="3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429000"/>
            <a:ext cx="4800600" cy="281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8" name="Google Shape;1688;p11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689" name="Google Shape;1689;p111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690" name="Google Shape;1690;p11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91" name="Google Shape;1691;p111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692" name="Google Shape;1692;p111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93" name="Google Shape;1693;p111"/>
          <p:cNvSpPr txBox="1"/>
          <p:nvPr/>
        </p:nvSpPr>
        <p:spPr>
          <a:xfrm>
            <a:off x="762000" y="609600"/>
            <a:ext cx="2590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/>
          </a:p>
        </p:txBody>
      </p:sp>
      <p:sp>
        <p:nvSpPr>
          <p:cNvPr id="1694" name="Google Shape;1694;p111"/>
          <p:cNvSpPr txBox="1"/>
          <p:nvPr/>
        </p:nvSpPr>
        <p:spPr>
          <a:xfrm>
            <a:off x="4800600" y="6096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of Global HE</a:t>
            </a:r>
            <a:endParaRPr/>
          </a:p>
        </p:txBody>
      </p:sp>
      <p:sp>
        <p:nvSpPr>
          <p:cNvPr id="1695" name="Google Shape;1695;p111"/>
          <p:cNvSpPr txBox="1"/>
          <p:nvPr/>
        </p:nvSpPr>
        <p:spPr>
          <a:xfrm>
            <a:off x="4876800" y="34036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of GLG</a:t>
            </a:r>
            <a:endParaRPr/>
          </a:p>
        </p:txBody>
      </p:sp>
      <p:sp>
        <p:nvSpPr>
          <p:cNvPr id="1696" name="Google Shape;1696;p111"/>
          <p:cNvSpPr txBox="1"/>
          <p:nvPr/>
        </p:nvSpPr>
        <p:spPr>
          <a:xfrm>
            <a:off x="533400" y="33528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of  AHE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3" name="Google Shape;1703;p1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44196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81000"/>
            <a:ext cx="4343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12"/>
          <p:cNvPicPr preferRelativeResize="0"/>
          <p:nvPr>
            <p:ph idx="3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352800"/>
            <a:ext cx="44196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12"/>
          <p:cNvPicPr preferRelativeResize="0"/>
          <p:nvPr>
            <p:ph idx="4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800" y="3276600"/>
            <a:ext cx="46482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112"/>
          <p:cNvSpPr txBox="1"/>
          <p:nvPr/>
        </p:nvSpPr>
        <p:spPr>
          <a:xfrm>
            <a:off x="1447800" y="304800"/>
            <a:ext cx="2590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/>
          </a:p>
        </p:txBody>
      </p:sp>
      <p:sp>
        <p:nvSpPr>
          <p:cNvPr id="1708" name="Google Shape;1708;p112"/>
          <p:cNvSpPr txBox="1"/>
          <p:nvPr/>
        </p:nvSpPr>
        <p:spPr>
          <a:xfrm>
            <a:off x="5486400" y="3048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of Global HE</a:t>
            </a:r>
            <a:endParaRPr/>
          </a:p>
        </p:txBody>
      </p:sp>
      <p:sp>
        <p:nvSpPr>
          <p:cNvPr id="1709" name="Google Shape;1709;p112"/>
          <p:cNvSpPr txBox="1"/>
          <p:nvPr/>
        </p:nvSpPr>
        <p:spPr>
          <a:xfrm>
            <a:off x="5562600" y="32512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of GLG</a:t>
            </a:r>
            <a:endParaRPr/>
          </a:p>
        </p:txBody>
      </p:sp>
      <p:sp>
        <p:nvSpPr>
          <p:cNvPr id="1710" name="Google Shape;1710;p112"/>
          <p:cNvSpPr txBox="1"/>
          <p:nvPr/>
        </p:nvSpPr>
        <p:spPr>
          <a:xfrm>
            <a:off x="1219200" y="3327400"/>
            <a:ext cx="3352800" cy="25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of  AHE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13"/>
          <p:cNvSpPr txBox="1"/>
          <p:nvPr>
            <p:ph type="title"/>
          </p:nvPr>
        </p:nvSpPr>
        <p:spPr>
          <a:xfrm>
            <a:off x="-762000" y="228600"/>
            <a:ext cx="5257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ambria"/>
                <a:ea typeface="Cambria"/>
                <a:cs typeface="Cambria"/>
                <a:sym typeface="Cambria"/>
              </a:rPr>
              <a:t>Dr. Kiran TALELE</a:t>
            </a:r>
            <a:endParaRPr/>
          </a:p>
        </p:txBody>
      </p:sp>
      <p:sp>
        <p:nvSpPr>
          <p:cNvPr id="1716" name="Google Shape;1716;p113"/>
          <p:cNvSpPr txBox="1"/>
          <p:nvPr>
            <p:ph idx="1" type="body"/>
          </p:nvPr>
        </p:nvSpPr>
        <p:spPr>
          <a:xfrm>
            <a:off x="304800" y="3962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091-9987030881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kiran.talele@spit.ac.in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ktvtalele@gmail.com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717" name="Google Shape;1717;p113"/>
          <p:cNvGrpSpPr/>
          <p:nvPr/>
        </p:nvGrpSpPr>
        <p:grpSpPr>
          <a:xfrm>
            <a:off x="0" y="6453188"/>
            <a:ext cx="9144000" cy="557212"/>
            <a:chOff x="0" y="6300586"/>
            <a:chExt cx="9144000" cy="557414"/>
          </a:xfrm>
        </p:grpSpPr>
        <p:sp>
          <p:nvSpPr>
            <p:cNvPr id="1718" name="Google Shape;1718;p113"/>
            <p:cNvSpPr txBox="1"/>
            <p:nvPr/>
          </p:nvSpPr>
          <p:spPr>
            <a:xfrm>
              <a:off x="0" y="63167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19" name="Google Shape;1719;p113"/>
            <p:cNvSpPr txBox="1"/>
            <p:nvPr/>
          </p:nvSpPr>
          <p:spPr>
            <a:xfrm>
              <a:off x="8458200" y="630058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r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113"/>
          <p:cNvGrpSpPr/>
          <p:nvPr/>
        </p:nvGrpSpPr>
        <p:grpSpPr>
          <a:xfrm>
            <a:off x="0" y="6400800"/>
            <a:ext cx="9144000" cy="557213"/>
            <a:chOff x="0" y="6240506"/>
            <a:chExt cx="9144000" cy="557414"/>
          </a:xfrm>
        </p:grpSpPr>
        <p:sp>
          <p:nvSpPr>
            <p:cNvPr id="1721" name="Google Shape;1721;p113"/>
            <p:cNvSpPr txBox="1"/>
            <p:nvPr/>
          </p:nvSpPr>
          <p:spPr>
            <a:xfrm>
              <a:off x="0" y="62405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22" name="Google Shape;1722;p113"/>
            <p:cNvSpPr txBox="1"/>
            <p:nvPr/>
          </p:nvSpPr>
          <p:spPr>
            <a:xfrm>
              <a:off x="8458200" y="624050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r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:\masterclass\download.png" id="1723" name="Google Shape;1723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5562600"/>
            <a:ext cx="23812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spit logo.jpg" id="1724" name="Google Shape;1724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7138" y="76200"/>
            <a:ext cx="1608137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10668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13"/>
          <p:cNvSpPr txBox="1"/>
          <p:nvPr/>
        </p:nvSpPr>
        <p:spPr>
          <a:xfrm>
            <a:off x="3048000" y="10668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Academic  :  PhD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Professional :</a:t>
            </a:r>
            <a:endParaRPr/>
          </a:p>
          <a:p>
            <a:pPr indent="-358774" lvl="1" marL="62388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Dean-Students, Alumni &amp; External Relations @ Bharatiya Vidya Bhavans’ Sardar Patel Institute of Technology (SP-IT), Mumbai</a:t>
            </a:r>
            <a:endParaRPr/>
          </a:p>
          <a:p>
            <a:pPr indent="-358774" lvl="1" marL="62388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Head-Academic Relation @ Sardar Patel Technology Business Incubator (SP-TBI), Mumbai</a:t>
            </a:r>
            <a:endParaRPr/>
          </a:p>
          <a:p>
            <a:pPr indent="-358774" lvl="1" marL="62388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Treasurer-IEEE Bombay Section</a:t>
            </a:r>
            <a:endParaRPr/>
          </a:p>
        </p:txBody>
      </p:sp>
      <p:sp>
        <p:nvSpPr>
          <p:cNvPr id="1727" name="Google Shape;1727;p113"/>
          <p:cNvSpPr txBox="1"/>
          <p:nvPr/>
        </p:nvSpPr>
        <p:spPr>
          <a:xfrm>
            <a:off x="312738" y="4648200"/>
            <a:ext cx="806926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8"/>
              </a:rPr>
              <a:t>https://www.linkedin.com/in/k-t-v-talele/</a:t>
            </a:r>
            <a:endParaRPr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www.facebook.com/Kiran-Talele-1711929555720263</a:t>
            </a:r>
            <a:r>
              <a:rPr b="1" lang="en-US" sz="2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13"/>
          <p:cNvSpPr txBox="1"/>
          <p:nvPr/>
        </p:nvSpPr>
        <p:spPr>
          <a:xfrm>
            <a:off x="1524000" y="56388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Connected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9" name="Google Shape;1729;p1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4963" y="5499100"/>
            <a:ext cx="914400" cy="81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